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0" r:id="rId3"/>
    <p:sldId id="260" r:id="rId4"/>
    <p:sldId id="261" r:id="rId5"/>
    <p:sldId id="291" r:id="rId6"/>
    <p:sldId id="263" r:id="rId7"/>
    <p:sldId id="283" r:id="rId8"/>
    <p:sldId id="264" r:id="rId9"/>
    <p:sldId id="265" r:id="rId10"/>
    <p:sldId id="284" r:id="rId11"/>
    <p:sldId id="266" r:id="rId12"/>
    <p:sldId id="267" r:id="rId13"/>
    <p:sldId id="268" r:id="rId14"/>
    <p:sldId id="287" r:id="rId15"/>
    <p:sldId id="270" r:id="rId16"/>
    <p:sldId id="271" r:id="rId17"/>
    <p:sldId id="288" r:id="rId18"/>
    <p:sldId id="272" r:id="rId19"/>
    <p:sldId id="273" r:id="rId20"/>
    <p:sldId id="289" r:id="rId21"/>
    <p:sldId id="285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6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8F95287-7B6C-4F47-8925-7030EA296761}" type="datetime1">
              <a:rPr lang="it-IT"/>
              <a:pPr lvl="0"/>
              <a:t>19/01/2016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11F37DB-D847-4742-A14B-44D91F70AE1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95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3EB2EE-726A-47CB-8FA5-34A791B18E53}" type="slidenum">
              <a:t>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74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546097" y="-4764"/>
            <a:ext cx="5014918" cy="6862763"/>
            <a:chOff x="546097" y="-4764"/>
            <a:chExt cx="5014918" cy="6862763"/>
          </a:xfrm>
        </p:grpSpPr>
        <p:sp>
          <p:nvSpPr>
            <p:cNvPr id="3" name="Freeform 6"/>
            <p:cNvSpPr/>
            <p:nvPr/>
          </p:nvSpPr>
          <p:spPr>
            <a:xfrm>
              <a:off x="984251" y="-4764"/>
              <a:ext cx="1063620" cy="27828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0"/>
                <a:gd name="f4" fmla="val 1753"/>
                <a:gd name="f5" fmla="val 1696"/>
                <a:gd name="f6" fmla="val 225"/>
                <a:gd name="f7" fmla="val 430"/>
                <a:gd name="f8" fmla="*/ f0 1 670"/>
                <a:gd name="f9" fmla="*/ f1 1 1753"/>
                <a:gd name="f10" fmla="+- f4 0 f2"/>
                <a:gd name="f11" fmla="+- f3 0 f2"/>
                <a:gd name="f12" fmla="*/ f11 1 670"/>
                <a:gd name="f13" fmla="*/ f10 1 1753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70" h="1753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B8F2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546097" y="-4764"/>
              <a:ext cx="1035045" cy="2673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2"/>
                <a:gd name="f4" fmla="val 1684"/>
                <a:gd name="f5" fmla="val 225"/>
                <a:gd name="f6" fmla="val 411"/>
                <a:gd name="f7" fmla="val 1627"/>
                <a:gd name="f8" fmla="val 219"/>
                <a:gd name="f9" fmla="val 1681"/>
                <a:gd name="f10" fmla="*/ f0 1 652"/>
                <a:gd name="f11" fmla="*/ f1 1 1684"/>
                <a:gd name="f12" fmla="+- f4 0 f2"/>
                <a:gd name="f13" fmla="+- f3 0 f2"/>
                <a:gd name="f14" fmla="*/ f13 1 652"/>
                <a:gd name="f15" fmla="*/ f12 1 1684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52" h="1684">
                  <a:moveTo>
                    <a:pt x="f5" y="f4"/>
                  </a:moveTo>
                  <a:lnTo>
                    <a:pt x="f3" y="f2"/>
                  </a:lnTo>
                  <a:lnTo>
                    <a:pt x="f6" y="f2"/>
                  </a:lnTo>
                  <a:lnTo>
                    <a:pt x="f2" y="f7"/>
                  </a:lnTo>
                  <a:lnTo>
                    <a:pt x="f8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9"/>
            <p:cNvSpPr/>
            <p:nvPr/>
          </p:nvSpPr>
          <p:spPr>
            <a:xfrm>
              <a:off x="546097" y="2582859"/>
              <a:ext cx="2693986" cy="4275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7"/>
                <a:gd name="f4" fmla="val 2693"/>
                <a:gd name="f5" fmla="val 1622"/>
                <a:gd name="f6" fmla="*/ f0 1 1697"/>
                <a:gd name="f7" fmla="*/ f1 1 2693"/>
                <a:gd name="f8" fmla="+- f4 0 f2"/>
                <a:gd name="f9" fmla="+- f3 0 f2"/>
                <a:gd name="f10" fmla="*/ f9 1 1697"/>
                <a:gd name="f11" fmla="*/ f8 1 2693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697" h="2693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0"/>
            <p:cNvSpPr/>
            <p:nvPr/>
          </p:nvSpPr>
          <p:spPr>
            <a:xfrm>
              <a:off x="989015" y="2692395"/>
              <a:ext cx="3332165" cy="4165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9"/>
                <a:gd name="f4" fmla="val 2624"/>
                <a:gd name="f5" fmla="val 2021"/>
                <a:gd name="f6" fmla="*/ f0 1 2099"/>
                <a:gd name="f7" fmla="*/ f1 1 2624"/>
                <a:gd name="f8" fmla="+- f4 0 f2"/>
                <a:gd name="f9" fmla="+- f3 0 f2"/>
                <a:gd name="f10" fmla="*/ f9 1 2099"/>
                <a:gd name="f11" fmla="*/ f8 1 2624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99" h="2624">
                  <a:moveTo>
                    <a:pt x="f3" y="f4"/>
                  </a:moveTo>
                  <a:lnTo>
                    <a:pt x="f2" y="f2"/>
                  </a:lnTo>
                  <a:lnTo>
                    <a:pt x="f5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7B480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1"/>
            <p:cNvSpPr/>
            <p:nvPr/>
          </p:nvSpPr>
          <p:spPr>
            <a:xfrm>
              <a:off x="984251" y="2687641"/>
              <a:ext cx="4576764" cy="4170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"/>
                <a:gd name="f4" fmla="val 2627"/>
                <a:gd name="f5" fmla="val 3"/>
                <a:gd name="f6" fmla="val 2102"/>
                <a:gd name="f7" fmla="val 225"/>
                <a:gd name="f8" fmla="val 57"/>
                <a:gd name="f9" fmla="*/ f0 1 2883"/>
                <a:gd name="f10" fmla="*/ f1 1 2627"/>
                <a:gd name="f11" fmla="+- f4 0 f2"/>
                <a:gd name="f12" fmla="+- f3 0 f2"/>
                <a:gd name="f13" fmla="*/ f12 1 2883"/>
                <a:gd name="f14" fmla="*/ f11 1 262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3" h="2627">
                  <a:moveTo>
                    <a:pt x="f2" y="f2"/>
                  </a:moveTo>
                  <a:lnTo>
                    <a:pt x="f5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96C11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2"/>
            <p:cNvSpPr/>
            <p:nvPr/>
          </p:nvSpPr>
          <p:spPr>
            <a:xfrm>
              <a:off x="546097" y="2578095"/>
              <a:ext cx="3584576" cy="4279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8"/>
                <a:gd name="f4" fmla="val 2696"/>
                <a:gd name="f5" fmla="val 264"/>
                <a:gd name="f6" fmla="val 111"/>
                <a:gd name="f7" fmla="val 228"/>
                <a:gd name="f8" fmla="val 60"/>
                <a:gd name="f9" fmla="val 225"/>
                <a:gd name="f10" fmla="val 57"/>
                <a:gd name="f11" fmla="val 3"/>
                <a:gd name="f12" fmla="val 1697"/>
                <a:gd name="f13" fmla="*/ f0 1 2258"/>
                <a:gd name="f14" fmla="*/ f1 1 2696"/>
                <a:gd name="f15" fmla="+- f4 0 f2"/>
                <a:gd name="f16" fmla="+- f3 0 f2"/>
                <a:gd name="f17" fmla="*/ f16 1 2258"/>
                <a:gd name="f18" fmla="*/ f15 1 2696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58" h="2696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2" y="f2"/>
                  </a:lnTo>
                  <a:lnTo>
                    <a:pt x="f2" y="f11"/>
                  </a:lnTo>
                  <a:lnTo>
                    <a:pt x="f12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ctrTitle"/>
          </p:nvPr>
        </p:nvSpPr>
        <p:spPr>
          <a:xfrm>
            <a:off x="2928402" y="1380067"/>
            <a:ext cx="8574621" cy="2616198"/>
          </a:xfrm>
        </p:spPr>
        <p:txBody>
          <a:bodyPr anchor="b" anchorCtr="0"/>
          <a:lstStyle>
            <a:lvl1pPr algn="r"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Subtitle 2"/>
          <p:cNvSpPr txBox="1">
            <a:spLocks noGrp="1"/>
          </p:cNvSpPr>
          <p:nvPr>
            <p:ph type="subTitle" idx="1"/>
          </p:nvPr>
        </p:nvSpPr>
        <p:spPr>
          <a:xfrm>
            <a:off x="4515380" y="3996266"/>
            <a:ext cx="6987643" cy="1388534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100"/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EE2550-268D-4B7B-B5AC-63A1EB2BE649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332415" y="5883277"/>
            <a:ext cx="432404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CF45DF-6A75-41D1-847D-CDFDC55E2D7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308" y="4732861"/>
            <a:ext cx="10018715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2386007" y="932111"/>
            <a:ext cx="8225942" cy="3164976"/>
          </a:xfrm>
          <a:ln w="38103">
            <a:solidFill>
              <a:srgbClr val="CDD0D1"/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484308" y="5299606"/>
            <a:ext cx="10018715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D068C8-E95F-4894-B57D-A3B531723625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D9DE27-B313-45FF-8356-80AE7B2A43A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308" y="685800"/>
            <a:ext cx="10018715" cy="3047996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343400"/>
            <a:ext cx="10018715" cy="1447796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C9B60E-6690-4C8D-A54D-7A07ED9BE840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6D3676-F1F4-4697-B25F-CDCAA13AF99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1598608" y="86301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Corbel"/>
              </a:rPr>
              <a:t>“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10893420" y="281939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Corbel"/>
              </a:rPr>
              <a:t>”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5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436811" y="3429000"/>
            <a:ext cx="8532815" cy="381003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343400"/>
            <a:ext cx="10018715" cy="1447796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4EBAB-ADC5-44C5-A52F-30136A174709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30412-69DC-4F2D-8A0B-8AB5B331AF5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308" y="3308582"/>
            <a:ext cx="10018705" cy="1468800"/>
          </a:xfrm>
        </p:spPr>
        <p:txBody>
          <a:bodyPr anchor="b" anchorCtr="0"/>
          <a:lstStyle>
            <a:lvl1pPr algn="r"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777383"/>
            <a:ext cx="10018705" cy="860395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4EB59D-2F0D-4FC7-A7B9-D9FACAE6837C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D1D82B-0FF9-40DB-AEFD-67FCA3C9A18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1598608" y="86301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Corbel"/>
              </a:rPr>
              <a:t>“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10893420" y="281939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Corbel"/>
              </a:rPr>
              <a:t>”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5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84308" y="3886200"/>
            <a:ext cx="10018705" cy="888997"/>
          </a:xfrm>
        </p:spPr>
        <p:txBody>
          <a:bodyPr anchor="b"/>
          <a:lstStyle>
            <a:lvl1pPr marL="0" algn="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775197"/>
            <a:ext cx="10018705" cy="1015998"/>
          </a:xfrm>
        </p:spPr>
        <p:txBody>
          <a:bodyPr anchor="t"/>
          <a:lstStyle>
            <a:lvl1pPr marL="0" indent="0" algn="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896D07-37E8-428A-BEE9-556F98310C2E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B93FAC-0044-4125-AF26-F8A4E9381BF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6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308" y="685800"/>
            <a:ext cx="10018715" cy="27273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84308" y="3505196"/>
            <a:ext cx="10018715" cy="838203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343400"/>
            <a:ext cx="10018715" cy="1447796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C6CE51-F2B1-487A-A06D-1ABBBACE3EBA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EFBBE7-BCD8-4BEE-B13C-75C5DE28DB7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F15424-313F-4F0D-810F-708C24C7237F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275071-B2AF-4D02-B5B8-A2157280DFF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732654" y="685800"/>
            <a:ext cx="1770369" cy="510539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484308" y="685800"/>
            <a:ext cx="8019745" cy="5105396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163CF8-7C62-47A5-A8F3-366E0DB3453C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CAA97-1818-47CF-A1A8-017A22A6734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B7236-3C2F-4107-B7D4-A6A86983BB2B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951860" y="5867128"/>
            <a:ext cx="5511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89EF37C-1D33-4E34-9061-FA9AF716091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72280" y="2667003"/>
            <a:ext cx="8930743" cy="2110380"/>
          </a:xfrm>
        </p:spPr>
        <p:txBody>
          <a:bodyPr anchor="b" anchorCtr="0"/>
          <a:lstStyle>
            <a:lvl1pPr algn="r"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572280" y="4777383"/>
            <a:ext cx="8930743" cy="860395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1B1DC-2F4B-46A0-BDAD-43B24A9CDEE8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0709DD-0E5C-407D-AADF-594A788DF2C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84308" y="2667003"/>
            <a:ext cx="4895057" cy="3124203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607966" y="2667003"/>
            <a:ext cx="4895057" cy="3124203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1D44A-06E7-427E-BFEC-E5E6C5CE446B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0E0084-7F94-4DCE-BC3B-26CAE8E0F1D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772180" y="2658535"/>
            <a:ext cx="4607186" cy="576264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B96C11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484308" y="3335338"/>
            <a:ext cx="4895057" cy="2455858"/>
          </a:xfrm>
        </p:spPr>
        <p:txBody>
          <a:bodyPr anchor="t"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880485" y="2667003"/>
            <a:ext cx="4622538" cy="576264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B96C11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607966" y="3335338"/>
            <a:ext cx="4895057" cy="2455858"/>
          </a:xfrm>
        </p:spPr>
        <p:txBody>
          <a:bodyPr anchor="t"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0EB98D-5C24-4D01-A779-C6EFE24333BA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181055-98BD-4AB9-AC4B-0E15AAF3E7A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D97CB5-470F-4EC4-8611-AA298787A71B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551E61-2403-4FEB-90A0-6B6AAE4C2CA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00FDC9-1545-4C24-B7E3-383DB4EE238B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3670E1-816A-4116-A7D4-1DC354D02E6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308" y="1600200"/>
            <a:ext cx="3549124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262033" y="685800"/>
            <a:ext cx="6240990" cy="5105396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defRPr sz="1600"/>
            </a:lvl3pPr>
            <a:lvl4pPr>
              <a:spcBef>
                <a:spcPts val="300"/>
              </a:spcBef>
              <a:defRPr sz="1400"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484308" y="2971800"/>
            <a:ext cx="3549124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DC52FE-E15A-4F1F-A082-83C4356A43AF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B31A4E-42D3-4A71-BE42-716FF0186A9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2727" y="1752603"/>
            <a:ext cx="5426159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594686" y="914400"/>
            <a:ext cx="3280976" cy="4572000"/>
          </a:xfrm>
          <a:ln w="38103">
            <a:solidFill>
              <a:srgbClr val="CDD0D1"/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482727" y="3124203"/>
            <a:ext cx="5426159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378408-0E9B-4119-BF2C-5092998B2A87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D0B0C-48D8-43D9-A6B6-D9A11699F46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0811" y="0"/>
            <a:ext cx="2436812" cy="6858000"/>
            <a:chOff x="150811" y="0"/>
            <a:chExt cx="2436812" cy="6858000"/>
          </a:xfrm>
        </p:grpSpPr>
        <p:sp>
          <p:nvSpPr>
            <p:cNvPr id="3" name="Freeform 6"/>
            <p:cNvSpPr/>
            <p:nvPr/>
          </p:nvSpPr>
          <p:spPr>
            <a:xfrm>
              <a:off x="457200" y="0"/>
              <a:ext cx="1122361" cy="53292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7"/>
                <a:gd name="f4" fmla="val 3357"/>
                <a:gd name="f5" fmla="val 3330"/>
                <a:gd name="f6" fmla="val 156"/>
                <a:gd name="f7" fmla="val 547"/>
                <a:gd name="f8" fmla="*/ f0 1 707"/>
                <a:gd name="f9" fmla="*/ f1 1 3357"/>
                <a:gd name="f10" fmla="+- f4 0 f2"/>
                <a:gd name="f11" fmla="+- f3 0 f2"/>
                <a:gd name="f12" fmla="*/ f11 1 707"/>
                <a:gd name="f13" fmla="*/ f10 1 3357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07" h="3357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B8F2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150811" y="0"/>
              <a:ext cx="1117597" cy="527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4"/>
                <a:gd name="f4" fmla="val 3324"/>
                <a:gd name="f5" fmla="val 545"/>
                <a:gd name="f6" fmla="val 3300"/>
                <a:gd name="f7" fmla="val 157"/>
                <a:gd name="f8" fmla="*/ f0 1 704"/>
                <a:gd name="f9" fmla="*/ f1 1 3324"/>
                <a:gd name="f10" fmla="+- f4 0 f2"/>
                <a:gd name="f11" fmla="+- f3 0 f2"/>
                <a:gd name="f12" fmla="*/ f11 1 704"/>
                <a:gd name="f13" fmla="*/ f10 1 3324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04" h="3324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8"/>
            <p:cNvSpPr/>
            <p:nvPr/>
          </p:nvSpPr>
          <p:spPr>
            <a:xfrm>
              <a:off x="150811" y="5238753"/>
              <a:ext cx="1228725" cy="161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4"/>
                <a:gd name="f4" fmla="val 1020"/>
                <a:gd name="f5" fmla="val 740"/>
                <a:gd name="f6" fmla="*/ f0 1 774"/>
                <a:gd name="f7" fmla="*/ f1 1 1020"/>
                <a:gd name="f8" fmla="+- f4 0 f2"/>
                <a:gd name="f9" fmla="+- f3 0 f2"/>
                <a:gd name="f10" fmla="*/ f9 1 774"/>
                <a:gd name="f11" fmla="*/ f8 1 1020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774" h="1020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457200" y="5291139"/>
              <a:ext cx="1495428" cy="1566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"/>
                <a:gd name="f4" fmla="val 987"/>
                <a:gd name="f5" fmla="val 909"/>
                <a:gd name="f6" fmla="*/ f0 1 942"/>
                <a:gd name="f7" fmla="*/ f1 1 987"/>
                <a:gd name="f8" fmla="+- f4 0 f2"/>
                <a:gd name="f9" fmla="+- f3 0 f2"/>
                <a:gd name="f10" fmla="*/ f9 1 942"/>
                <a:gd name="f11" fmla="*/ f8 1 987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942" h="987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7B480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457200" y="5286375"/>
              <a:ext cx="2130423" cy="1571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2"/>
                <a:gd name="f4" fmla="val 990"/>
                <a:gd name="f5" fmla="val 3"/>
                <a:gd name="f6" fmla="val 942"/>
                <a:gd name="f7" fmla="val 156"/>
                <a:gd name="f8" fmla="val 27"/>
                <a:gd name="f9" fmla="*/ f0 1 1342"/>
                <a:gd name="f10" fmla="*/ f1 1 990"/>
                <a:gd name="f11" fmla="+- f4 0 f2"/>
                <a:gd name="f12" fmla="+- f3 0 f2"/>
                <a:gd name="f13" fmla="*/ f12 1 1342"/>
                <a:gd name="f14" fmla="*/ f11 1 99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42" h="990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B96C11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50811" y="5238753"/>
              <a:ext cx="1695453" cy="161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8"/>
                <a:gd name="f4" fmla="val 1020"/>
                <a:gd name="f5" fmla="val 184"/>
                <a:gd name="f6" fmla="val 60"/>
                <a:gd name="f7" fmla="val 154"/>
                <a:gd name="f8" fmla="val 27"/>
                <a:gd name="f9" fmla="val 157"/>
                <a:gd name="f10" fmla="val 24"/>
                <a:gd name="f11" fmla="val 774"/>
                <a:gd name="f12" fmla="*/ f0 1 1068"/>
                <a:gd name="f13" fmla="*/ f1 1 1020"/>
                <a:gd name="f14" fmla="+- f4 0 f2"/>
                <a:gd name="f15" fmla="+- f3 0 f2"/>
                <a:gd name="f16" fmla="*/ f15 1 1068"/>
                <a:gd name="f17" fmla="*/ f14 1 1020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68" h="1020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10"/>
                  </a:lnTo>
                  <a:lnTo>
                    <a:pt x="f7" y="f10"/>
                  </a:lnTo>
                  <a:lnTo>
                    <a:pt x="f2" y="f2"/>
                  </a:lnTo>
                  <a:lnTo>
                    <a:pt x="f2" y="f2"/>
                  </a:lnTo>
                  <a:lnTo>
                    <a:pt x="f11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Title Placeholder 1"/>
          <p:cNvSpPr txBox="1">
            <a:spLocks noGrp="1"/>
          </p:cNvSpPr>
          <p:nvPr>
            <p:ph type="title"/>
          </p:nvPr>
        </p:nvSpPr>
        <p:spPr>
          <a:xfrm>
            <a:off x="1484308" y="685800"/>
            <a:ext cx="10018715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Text Placeholder 2"/>
          <p:cNvSpPr txBox="1">
            <a:spLocks noGrp="1"/>
          </p:cNvSpPr>
          <p:nvPr>
            <p:ph type="body" idx="1"/>
          </p:nvPr>
        </p:nvSpPr>
        <p:spPr>
          <a:xfrm>
            <a:off x="1484308" y="2667003"/>
            <a:ext cx="10018715" cy="3124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732654" y="5883277"/>
            <a:ext cx="11430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8E31075E-D5CA-47EA-8151-5140F2EDC1DB}" type="datetime1">
              <a:rPr lang="en-US"/>
              <a:pPr lvl="0"/>
              <a:t>1/19/2016</a:t>
            </a:fld>
            <a:endParaRPr lang="en-US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72280" y="5883277"/>
            <a:ext cx="708417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951860" y="5883277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70346734-6D24-41B6-B404-270C55EF56AC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000" b="0" i="0" u="none" strike="noStrike" kern="1200" cap="none" spc="0" baseline="0">
          <a:solidFill>
            <a:srgbClr val="000000"/>
          </a:solidFill>
          <a:uFillTx/>
          <a:latin typeface="Corbel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B96C11"/>
        </a:buClr>
        <a:buSzPct val="145000"/>
        <a:buFont typeface="Arial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orbel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B96C11"/>
        </a:buClr>
        <a:buSzPct val="145000"/>
        <a:buFont typeface="Arial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orbel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B96C11"/>
        </a:buClr>
        <a:buSzPct val="145000"/>
        <a:buFont typeface="Arial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orbel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B96C11"/>
        </a:buClr>
        <a:buSzPct val="145000"/>
        <a:buFont typeface="Arial"/>
        <a:buChar char="•"/>
        <a:tabLst/>
        <a:defRPr lang="it-IT" sz="1600" b="0" i="0" u="none" strike="noStrike" kern="1200" cap="none" spc="0" baseline="0">
          <a:solidFill>
            <a:srgbClr val="000000"/>
          </a:solidFill>
          <a:uFillTx/>
          <a:latin typeface="Corbel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B96C11"/>
        </a:buClr>
        <a:buSzPct val="145000"/>
        <a:buFont typeface="Arial"/>
        <a:buChar char="•"/>
        <a:tabLst/>
        <a:defRPr lang="it-IT" sz="1400" b="0" i="0" u="none" strike="noStrike" kern="1200" cap="none" spc="0" baseline="0">
          <a:solidFill>
            <a:srgbClr val="000000"/>
          </a:solidFill>
          <a:uFillTx/>
          <a:latin typeface="Corbe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2377440" y="783796"/>
            <a:ext cx="8660090" cy="1490371"/>
          </a:xfrm>
        </p:spPr>
        <p:txBody>
          <a:bodyPr/>
          <a:lstStyle/>
          <a:p>
            <a:pPr lvl="0"/>
            <a:r>
              <a:rPr lang="it-IT" b="1"/>
              <a:t>Self-Stabilizing Systems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2869807" y="2452914"/>
            <a:ext cx="8271799" cy="3793141"/>
          </a:xfrm>
        </p:spPr>
        <p:txBody>
          <a:bodyPr anchorCtr="1"/>
          <a:lstStyle/>
          <a:p>
            <a:pPr lvl="0" algn="ctr">
              <a:spcBef>
                <a:spcPts val="600"/>
              </a:spcBef>
            </a:pPr>
            <a:r>
              <a:rPr lang="it-IT" sz="2400" b="1" dirty="0"/>
              <a:t>Seminar of </a:t>
            </a:r>
            <a:r>
              <a:rPr lang="it-IT" sz="2400" b="1" dirty="0" smtClean="0"/>
              <a:t>Distributed </a:t>
            </a:r>
            <a:r>
              <a:rPr lang="it-IT" sz="2400" b="1" dirty="0" err="1"/>
              <a:t>systems</a:t>
            </a:r>
            <a:endParaRPr lang="it-IT" sz="2400" b="1" dirty="0"/>
          </a:p>
          <a:p>
            <a:pPr lvl="0" algn="ctr">
              <a:spcBef>
                <a:spcPts val="600"/>
              </a:spcBef>
            </a:pPr>
            <a:r>
              <a:rPr lang="it-IT" sz="2400" b="1" dirty="0" err="1"/>
              <a:t>University</a:t>
            </a:r>
            <a:r>
              <a:rPr lang="it-IT" sz="2400" b="1" dirty="0"/>
              <a:t> of L’Aquila</a:t>
            </a:r>
          </a:p>
          <a:p>
            <a:pPr lvl="0" algn="ctr">
              <a:spcBef>
                <a:spcPts val="600"/>
              </a:spcBef>
            </a:pPr>
            <a:r>
              <a:rPr lang="it-IT" sz="2400" b="1" dirty="0"/>
              <a:t>Date:19/01/2016</a:t>
            </a:r>
          </a:p>
          <a:p>
            <a:pPr lvl="0" algn="ctr">
              <a:spcBef>
                <a:spcPts val="600"/>
              </a:spcBef>
            </a:pPr>
            <a:r>
              <a:rPr lang="it-IT" sz="2400" b="1" dirty="0"/>
              <a:t>Giuseppe </a:t>
            </a:r>
            <a:r>
              <a:rPr lang="it-IT" sz="2400" b="1" dirty="0" err="1"/>
              <a:t>Tomei</a:t>
            </a:r>
            <a:endParaRPr lang="it-IT" sz="2400" b="1" dirty="0"/>
          </a:p>
          <a:p>
            <a:pPr lvl="0" algn="ctr">
              <a:spcBef>
                <a:spcPts val="600"/>
              </a:spcBef>
            </a:pPr>
            <a:r>
              <a:rPr lang="it-IT" sz="2400" b="1" dirty="0"/>
              <a:t>Giuseppe Di Lena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it-IT" dirty="0" err="1" smtClean="0"/>
              <a:t>Dijkstra’s</a:t>
            </a:r>
            <a:r>
              <a:rPr lang="it-IT" dirty="0" smtClean="0"/>
              <a:t> </a:t>
            </a:r>
            <a:r>
              <a:rPr lang="it-IT" dirty="0" err="1"/>
              <a:t>Approach</a:t>
            </a:r>
            <a:endParaRPr lang="it-IT" dirty="0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 dirty="0" err="1"/>
              <a:t>Dijkstra</a:t>
            </a:r>
            <a:r>
              <a:rPr lang="it-IT" dirty="0"/>
              <a:t> </a:t>
            </a:r>
            <a:r>
              <a:rPr lang="it-IT" dirty="0" err="1" smtClean="0"/>
              <a:t>assumptions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370356"/>
              </a:xfrm>
            </p:spPr>
            <p:txBody>
              <a:bodyPr/>
              <a:lstStyle/>
              <a:p>
                <a:pPr lvl="0"/>
                <a:r>
                  <a:rPr lang="it-IT"/>
                  <a:t>We consider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it-IT"/>
                  <a:t>machines numbered from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/>
                  <a:t> to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/>
                  <a:t>in a ring topology</a:t>
                </a:r>
              </a:p>
              <a:p>
                <a:pPr lvl="0"/>
                <a:r>
                  <a:rPr lang="it-IT"/>
                  <a:t>We shall use for machine number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/>
                  <a:t>:</a:t>
                </a:r>
              </a:p>
              <a:p>
                <a:pPr lvl="1">
                  <a:buFont typeface="Wingdings" pitchFamily="2"/>
                  <a:buChar char="§"/>
                </a:pPr>
                <a:r>
                  <a:rPr lang="it-IT"/>
                  <a:t>L: to refer to the state of its lefthand neighbor, machine nr.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>
                        <a:latin typeface="Cambria Math" panose="02040503050406030204" pitchFamily="18" charset="0"/>
                      </a:rPr>
                      <m:t>−1)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it-IT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>
                        <a:latin typeface="Cambria Math" panose="02040503050406030204" pitchFamily="18" charset="0"/>
                      </a:rPr>
                      <m:t>+1);</m:t>
                    </m:r>
                  </m:oMath>
                </a14:m>
                <a:endParaRPr lang="it-IT"/>
              </a:p>
              <a:p>
                <a:pPr lvl="1">
                  <a:buFont typeface="Wingdings" pitchFamily="2"/>
                  <a:buChar char="§"/>
                </a:pPr>
                <a:r>
                  <a:rPr lang="it-IT"/>
                  <a:t>S:to refer to the state of itself, machine nr.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it-IT"/>
              </a:p>
              <a:p>
                <a:pPr lvl="1">
                  <a:buFont typeface="Wingdings" pitchFamily="2"/>
                  <a:buChar char="§"/>
                </a:pPr>
                <a:r>
                  <a:rPr lang="it-IT"/>
                  <a:t>R: to refer to the state of its righthand neighbor, machine nr.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>
                        <a:latin typeface="Cambria Math" panose="02040503050406030204" pitchFamily="18" charset="0"/>
                      </a:rPr>
                      <m:t>+1)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it-IT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>
                        <a:latin typeface="Cambria Math" panose="02040503050406030204" pitchFamily="18" charset="0"/>
                      </a:rPr>
                      <m:t>+1);</m:t>
                    </m:r>
                  </m:oMath>
                </a14:m>
                <a:endParaRPr lang="it-IT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370356"/>
              </a:xfrm>
              <a:blipFill rotWithShape="0">
                <a:blip r:embed="rId2"/>
                <a:stretch>
                  <a:fillRect l="-1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 dirty="0" err="1"/>
              <a:t>Dijkstra</a:t>
            </a:r>
            <a:r>
              <a:rPr lang="it-IT" dirty="0"/>
              <a:t> </a:t>
            </a:r>
            <a:r>
              <a:rPr lang="it-IT" dirty="0" err="1" smtClean="0"/>
              <a:t>assumptions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</p:spPr>
            <p:txBody>
              <a:bodyPr/>
              <a:lstStyle/>
              <a:p>
                <a:pPr lvl="0">
                  <a:buFont typeface="Arial" pitchFamily="34"/>
                </a:pPr>
                <a:r>
                  <a:rPr lang="it-IT"/>
                  <a:t>Machine number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/>
                  <a:t> will also be called the «bottom machine»</a:t>
                </a:r>
              </a:p>
              <a:p>
                <a:pPr lvl="0">
                  <a:buFont typeface="Arial" pitchFamily="34"/>
                </a:pPr>
                <a:r>
                  <a:rPr lang="it-IT"/>
                  <a:t>Machine number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/>
                  <a:t> will also be called the «top machine»</a:t>
                </a:r>
              </a:p>
              <a:p>
                <a:pPr lvl="0">
                  <a:buFont typeface="Arial" pitchFamily="34"/>
                </a:pPr>
                <a:r>
                  <a:rPr lang="it-IT"/>
                  <a:t>The legitimate state has exactly one privilege present</a:t>
                </a:r>
              </a:p>
              <a:p>
                <a:pPr lvl="0">
                  <a:buFont typeface="Arial" pitchFamily="34"/>
                </a:pPr>
                <a:endParaRPr lang="it-IT"/>
              </a:p>
              <a:p>
                <a:pPr lvl="0">
                  <a:buFont typeface="Arial" pitchFamily="34"/>
                </a:pPr>
                <a:r>
                  <a:rPr lang="it-IT"/>
                  <a:t>Sintax:</a:t>
                </a:r>
              </a:p>
              <a:p>
                <a:pPr lvl="1">
                  <a:buFont typeface="Arial" pitchFamily="34"/>
                </a:pPr>
                <a:r>
                  <a:rPr lang="en-US" b="1"/>
                  <a:t>if</a:t>
                </a:r>
                <a:r>
                  <a:rPr lang="en-US"/>
                  <a:t> privilege </a:t>
                </a:r>
                <a:r>
                  <a:rPr lang="en-US" b="1"/>
                  <a:t>then </a:t>
                </a:r>
                <a:r>
                  <a:rPr lang="en-US"/>
                  <a:t>corresponding move  </a:t>
                </a:r>
                <a:r>
                  <a:rPr lang="en-US" b="1"/>
                  <a:t>fi</a:t>
                </a:r>
                <a:r>
                  <a:rPr lang="en-US"/>
                  <a:t>;</a:t>
                </a:r>
                <a:endParaRPr lang="it-IT"/>
              </a:p>
              <a:p>
                <a:pPr lvl="0"/>
                <a:endParaRPr lang="it-IT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  <a:blipFill rotWithShape="0">
                <a:blip r:embed="rId2"/>
                <a:stretch>
                  <a:fillRect l="-1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470638" y="193432"/>
                <a:ext cx="10018715" cy="1030455"/>
              </a:xfrm>
            </p:spPr>
            <p:txBody>
              <a:bodyPr/>
              <a:lstStyle/>
              <a:p>
                <a:pPr lvl="0"/>
                <a:r>
                  <a:rPr lang="it-IT"/>
                  <a:t>Solution with K-state machines 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/>
                  <a:t>)</a:t>
                </a:r>
              </a:p>
            </p:txBody>
          </p:sp>
        </mc:Choice>
        <mc:Fallback xmlns="">
          <p:sp>
            <p:nvSpPr>
              <p:cNvPr id="2" name="Titolo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70638" y="193432"/>
                <a:ext cx="10018715" cy="1030455"/>
              </a:xfrm>
              <a:blipFill rotWithShape="0">
                <a:blip r:embed="rId2"/>
                <a:stretch>
                  <a:fillRect b="-94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</p:spPr>
            <p:txBody>
              <a:bodyPr/>
              <a:lstStyle/>
              <a:p>
                <a:pPr lvl="0"/>
                <a:r>
                  <a:rPr lang="it-IT" dirty="0" err="1"/>
                  <a:t>Each</a:t>
                </a:r>
                <a:r>
                  <a:rPr lang="it-IT" dirty="0"/>
                  <a:t> machine state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represented</a:t>
                </a:r>
                <a:r>
                  <a:rPr lang="it-IT" dirty="0"/>
                  <a:t> by an </a:t>
                </a:r>
                <a:r>
                  <a:rPr lang="it-IT" dirty="0" err="1"/>
                  <a:t>integer</a:t>
                </a:r>
                <a:r>
                  <a:rPr lang="it-IT" dirty="0"/>
                  <a:t> </a:t>
                </a:r>
                <a:r>
                  <a:rPr lang="it-IT" dirty="0" err="1"/>
                  <a:t>value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/>
                  <a:t>, </a:t>
                </a:r>
                <a:r>
                  <a:rPr lang="it-IT" dirty="0" err="1"/>
                  <a:t>where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0≤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it-IT" dirty="0"/>
              </a:p>
              <a:p>
                <a:pPr lvl="0"/>
                <a:r>
                  <a:rPr lang="it-IT" dirty="0"/>
                  <a:t>For </a:t>
                </a:r>
                <a:r>
                  <a:rPr lang="it-IT" dirty="0" err="1"/>
                  <a:t>each</a:t>
                </a:r>
                <a:r>
                  <a:rPr lang="it-IT" dirty="0"/>
                  <a:t> machine </a:t>
                </a:r>
                <a:r>
                  <a:rPr lang="it-IT" dirty="0" err="1"/>
                  <a:t>one</a:t>
                </a:r>
                <a:r>
                  <a:rPr lang="it-IT" dirty="0"/>
                  <a:t> </a:t>
                </a:r>
                <a:r>
                  <a:rPr lang="it-IT" dirty="0" err="1"/>
                  <a:t>privilege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 smtClean="0"/>
                  <a:t>defined</a:t>
                </a:r>
                <a:r>
                  <a:rPr lang="it-IT" dirty="0" smtClean="0"/>
                  <a:t>:</a:t>
                </a:r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bottom machine :</a:t>
                </a:r>
              </a:p>
              <a:p>
                <a:pPr marL="0" lvl="0" indent="0">
                  <a:buNone/>
                </a:pPr>
                <a:endParaRPr lang="it-IT" dirty="0"/>
              </a:p>
              <a:p>
                <a:pPr marL="0" lvl="0" indent="0">
                  <a:buNone/>
                </a:pPr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</a:t>
                </a:r>
                <a:r>
                  <a:rPr lang="it-IT" dirty="0" err="1"/>
                  <a:t>other</a:t>
                </a:r>
                <a:r>
                  <a:rPr lang="it-IT" dirty="0"/>
                  <a:t> </a:t>
                </a:r>
                <a:r>
                  <a:rPr lang="it-IT" dirty="0" err="1"/>
                  <a:t>machines</a:t>
                </a:r>
                <a:r>
                  <a:rPr lang="it-IT" dirty="0"/>
                  <a:t>:</a:t>
                </a:r>
              </a:p>
              <a:p>
                <a:pPr marL="0" lvl="0" indent="0">
                  <a:buNone/>
                </a:pPr>
                <a:endParaRPr lang="it-IT" dirty="0"/>
              </a:p>
              <a:p>
                <a:pPr lvl="0"/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  <a:blipFill rotWithShape="0">
                <a:blip r:embed="rId3"/>
                <a:stretch>
                  <a:fillRect l="-1511" t="-1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57732" y="3166091"/>
            <a:ext cx="4462637" cy="5509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57732" y="4653134"/>
            <a:ext cx="2962198" cy="4525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470638" y="193432"/>
                <a:ext cx="10018715" cy="1030455"/>
              </a:xfrm>
            </p:spPr>
            <p:txBody>
              <a:bodyPr/>
              <a:lstStyle/>
              <a:p>
                <a:pPr lvl="0"/>
                <a:r>
                  <a:rPr lang="it-IT"/>
                  <a:t>Example for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it-IT"/>
              </a:p>
            </p:txBody>
          </p:sp>
        </mc:Choice>
        <mc:Fallback xmlns="">
          <p:sp>
            <p:nvSpPr>
              <p:cNvPr id="2" name="Titolo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70638" y="193432"/>
                <a:ext cx="10018715" cy="1030455"/>
              </a:xfrm>
              <a:blipFill rotWithShape="0">
                <a:blip r:embed="rId2"/>
                <a:stretch>
                  <a:fillRect b="-94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egnaposto contenuto 2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6416" y="2992520"/>
            <a:ext cx="1161562" cy="1198339"/>
          </a:xfrm>
        </p:spPr>
      </p:pic>
      <p:sp>
        <p:nvSpPr>
          <p:cNvPr id="4" name="Ovale 3"/>
          <p:cNvSpPr/>
          <p:nvPr/>
        </p:nvSpPr>
        <p:spPr>
          <a:xfrm>
            <a:off x="5867585" y="1402177"/>
            <a:ext cx="855448" cy="7466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5" name="Ovale 4"/>
          <p:cNvSpPr/>
          <p:nvPr/>
        </p:nvSpPr>
        <p:spPr>
          <a:xfrm>
            <a:off x="7612791" y="2800350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e 5"/>
          <p:cNvSpPr/>
          <p:nvPr/>
        </p:nvSpPr>
        <p:spPr>
          <a:xfrm>
            <a:off x="4977829" y="4409008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Ovale 6"/>
          <p:cNvSpPr/>
          <p:nvPr/>
        </p:nvSpPr>
        <p:spPr>
          <a:xfrm>
            <a:off x="6757342" y="4409008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053763" y="2800350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4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" name="Connettore 1 14"/>
          <p:cNvCxnSpPr/>
          <p:nvPr/>
        </p:nvCxnSpPr>
        <p:spPr>
          <a:xfrm flipV="1">
            <a:off x="4502286" y="1775938"/>
            <a:ext cx="1351794" cy="102441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nettore 1 16"/>
          <p:cNvCxnSpPr>
            <a:stCxn id="4" idx="1"/>
            <a:endCxn id="5" idx="0"/>
          </p:cNvCxnSpPr>
          <p:nvPr/>
        </p:nvCxnSpPr>
        <p:spPr>
          <a:xfrm>
            <a:off x="6723033" y="1775527"/>
            <a:ext cx="1317482" cy="102482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1" name="Connettore 1 18"/>
          <p:cNvCxnSpPr>
            <a:stCxn id="8" idx="2"/>
            <a:endCxn id="6" idx="4"/>
          </p:cNvCxnSpPr>
          <p:nvPr/>
        </p:nvCxnSpPr>
        <p:spPr>
          <a:xfrm>
            <a:off x="4481487" y="3555744"/>
            <a:ext cx="621619" cy="96388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Connettore 1 26"/>
          <p:cNvCxnSpPr>
            <a:stCxn id="5" idx="2"/>
            <a:endCxn id="7" idx="7"/>
          </p:cNvCxnSpPr>
          <p:nvPr/>
        </p:nvCxnSpPr>
        <p:spPr>
          <a:xfrm flipH="1">
            <a:off x="7487513" y="3555744"/>
            <a:ext cx="553002" cy="96388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3" name="Connettore 1 28"/>
          <p:cNvCxnSpPr>
            <a:stCxn id="6" idx="1"/>
            <a:endCxn id="7" idx="3"/>
          </p:cNvCxnSpPr>
          <p:nvPr/>
        </p:nvCxnSpPr>
        <p:spPr>
          <a:xfrm>
            <a:off x="5833277" y="4786705"/>
            <a:ext cx="924065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14" name="Rettangolo 42"/>
          <p:cNvSpPr/>
          <p:nvPr/>
        </p:nvSpPr>
        <p:spPr>
          <a:xfrm>
            <a:off x="5765246" y="1171181"/>
            <a:ext cx="1060118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Bottom</a:t>
            </a:r>
          </a:p>
        </p:txBody>
      </p:sp>
      <p:sp>
        <p:nvSpPr>
          <p:cNvPr id="15" name="Rettangolo 43"/>
          <p:cNvSpPr/>
          <p:nvPr/>
        </p:nvSpPr>
        <p:spPr>
          <a:xfrm>
            <a:off x="5563447" y="1498527"/>
            <a:ext cx="266373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L</a:t>
            </a:r>
          </a:p>
        </p:txBody>
      </p:sp>
      <p:sp>
        <p:nvSpPr>
          <p:cNvPr id="16" name="Rettangolo 45"/>
          <p:cNvSpPr/>
          <p:nvPr/>
        </p:nvSpPr>
        <p:spPr>
          <a:xfrm>
            <a:off x="6736540" y="1498527"/>
            <a:ext cx="266373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R</a:t>
            </a:r>
          </a:p>
        </p:txBody>
      </p:sp>
      <p:sp>
        <p:nvSpPr>
          <p:cNvPr id="17" name="Rettangolo 48"/>
          <p:cNvSpPr/>
          <p:nvPr/>
        </p:nvSpPr>
        <p:spPr>
          <a:xfrm>
            <a:off x="434952" y="1325477"/>
            <a:ext cx="3883118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N = 4</a:t>
            </a:r>
          </a:p>
        </p:txBody>
      </p:sp>
      <p:sp>
        <p:nvSpPr>
          <p:cNvPr id="18" name="Rettangolo 50"/>
          <p:cNvSpPr/>
          <p:nvPr/>
        </p:nvSpPr>
        <p:spPr>
          <a:xfrm>
            <a:off x="441710" y="1725591"/>
            <a:ext cx="3883118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K = 5</a:t>
            </a:r>
          </a:p>
        </p:txBody>
      </p:sp>
      <p:sp>
        <p:nvSpPr>
          <p:cNvPr id="19" name="Rettangolo 56"/>
          <p:cNvSpPr/>
          <p:nvPr/>
        </p:nvSpPr>
        <p:spPr>
          <a:xfrm>
            <a:off x="5722242" y="1780656"/>
            <a:ext cx="114104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 = 2</a:t>
            </a:r>
          </a:p>
        </p:txBody>
      </p:sp>
      <p:sp>
        <p:nvSpPr>
          <p:cNvPr id="20" name="Rettangolo 57"/>
          <p:cNvSpPr/>
          <p:nvPr/>
        </p:nvSpPr>
        <p:spPr>
          <a:xfrm>
            <a:off x="7469998" y="3178052"/>
            <a:ext cx="114104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 = 1</a:t>
            </a:r>
          </a:p>
        </p:txBody>
      </p:sp>
      <p:sp>
        <p:nvSpPr>
          <p:cNvPr id="21" name="Rettangolo 58"/>
          <p:cNvSpPr/>
          <p:nvPr/>
        </p:nvSpPr>
        <p:spPr>
          <a:xfrm>
            <a:off x="6614550" y="4723086"/>
            <a:ext cx="114104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 = 2</a:t>
            </a:r>
          </a:p>
        </p:txBody>
      </p:sp>
      <p:sp>
        <p:nvSpPr>
          <p:cNvPr id="22" name="Rettangolo 59"/>
          <p:cNvSpPr/>
          <p:nvPr/>
        </p:nvSpPr>
        <p:spPr>
          <a:xfrm>
            <a:off x="4835557" y="4786701"/>
            <a:ext cx="114104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 = 2</a:t>
            </a:r>
          </a:p>
        </p:txBody>
      </p:sp>
      <p:sp>
        <p:nvSpPr>
          <p:cNvPr id="23" name="Rettangolo 60"/>
          <p:cNvSpPr/>
          <p:nvPr/>
        </p:nvSpPr>
        <p:spPr>
          <a:xfrm>
            <a:off x="3910971" y="3143012"/>
            <a:ext cx="114104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 = 0</a:t>
            </a:r>
          </a:p>
        </p:txBody>
      </p:sp>
      <p:sp>
        <p:nvSpPr>
          <p:cNvPr id="24" name="Rettangolo 61"/>
          <p:cNvSpPr/>
          <p:nvPr/>
        </p:nvSpPr>
        <p:spPr>
          <a:xfrm>
            <a:off x="9042913" y="1125013"/>
            <a:ext cx="2548771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Who has the privilege???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9367589" y="1537965"/>
            <a:ext cx="423513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p1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9791102" y="1537965"/>
            <a:ext cx="423513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p2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0193429" y="1537965"/>
            <a:ext cx="423513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p4</a:t>
            </a:r>
          </a:p>
        </p:txBody>
      </p:sp>
      <p:sp>
        <p:nvSpPr>
          <p:cNvPr id="28" name="Rettangolo 28"/>
          <p:cNvSpPr/>
          <p:nvPr/>
        </p:nvSpPr>
        <p:spPr>
          <a:xfrm>
            <a:off x="8914266" y="1950918"/>
            <a:ext cx="28060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The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demon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chooses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one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29" name="Rettangolo 31"/>
          <p:cNvSpPr/>
          <p:nvPr/>
        </p:nvSpPr>
        <p:spPr>
          <a:xfrm>
            <a:off x="5668383" y="2541867"/>
            <a:ext cx="1283954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I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choose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p1</a:t>
            </a:r>
          </a:p>
        </p:txBody>
      </p:sp>
      <p:sp>
        <p:nvSpPr>
          <p:cNvPr id="30" name="Rettangolo 32"/>
          <p:cNvSpPr/>
          <p:nvPr/>
        </p:nvSpPr>
        <p:spPr>
          <a:xfrm>
            <a:off x="7785183" y="3178042"/>
            <a:ext cx="527709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 = 2</a:t>
            </a:r>
          </a:p>
        </p:txBody>
      </p:sp>
      <p:sp>
        <p:nvSpPr>
          <p:cNvPr id="31" name="Rettangolo 34"/>
          <p:cNvSpPr/>
          <p:nvPr/>
        </p:nvSpPr>
        <p:spPr>
          <a:xfrm>
            <a:off x="8741810" y="2369640"/>
            <a:ext cx="3150976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p1 = L</a:t>
            </a:r>
          </a:p>
        </p:txBody>
      </p:sp>
      <p:sp>
        <p:nvSpPr>
          <p:cNvPr id="32" name="Rettangolo 60"/>
          <p:cNvSpPr/>
          <p:nvPr/>
        </p:nvSpPr>
        <p:spPr>
          <a:xfrm>
            <a:off x="3906197" y="3146688"/>
            <a:ext cx="114104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 = 2</a:t>
            </a:r>
          </a:p>
        </p:txBody>
      </p:sp>
      <p:sp>
        <p:nvSpPr>
          <p:cNvPr id="33" name="Rettangolo 56"/>
          <p:cNvSpPr/>
          <p:nvPr/>
        </p:nvSpPr>
        <p:spPr>
          <a:xfrm>
            <a:off x="5723979" y="1780656"/>
            <a:ext cx="114104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 = 3</a:t>
            </a:r>
          </a:p>
        </p:txBody>
      </p:sp>
      <p:sp>
        <p:nvSpPr>
          <p:cNvPr id="34" name="Rettangolo 37"/>
          <p:cNvSpPr/>
          <p:nvPr/>
        </p:nvSpPr>
        <p:spPr>
          <a:xfrm>
            <a:off x="9401823" y="4578885"/>
            <a:ext cx="1830950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0 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= (S + 1)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mod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K</a:t>
            </a:r>
          </a:p>
        </p:txBody>
      </p:sp>
      <p:sp>
        <p:nvSpPr>
          <p:cNvPr id="35" name="Rettangolo 38"/>
          <p:cNvSpPr/>
          <p:nvPr/>
        </p:nvSpPr>
        <p:spPr>
          <a:xfrm>
            <a:off x="7676381" y="5418964"/>
            <a:ext cx="2191624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And so on…</a:t>
            </a:r>
          </a:p>
        </p:txBody>
      </p:sp>
      <p:sp>
        <p:nvSpPr>
          <p:cNvPr id="36" name="Freccia circolare in giù 53"/>
          <p:cNvSpPr/>
          <p:nvPr/>
        </p:nvSpPr>
        <p:spPr>
          <a:xfrm rot="8917893">
            <a:off x="5478662" y="4491417"/>
            <a:ext cx="3767135" cy="11048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25000"/>
              <a:gd name="f10" fmla="val 50000"/>
              <a:gd name="f11" fmla="+- 0 0 -360"/>
              <a:gd name="f12" fmla="+- 0 0 -180"/>
              <a:gd name="f13" fmla="+- 0 0 -90"/>
              <a:gd name="f14" fmla="abs f4"/>
              <a:gd name="f15" fmla="abs f5"/>
              <a:gd name="f16" fmla="abs f6"/>
              <a:gd name="f17" fmla="*/ f11 f0 1"/>
              <a:gd name="f18" fmla="*/ f12 f0 1"/>
              <a:gd name="f19" fmla="*/ f13 f0 1"/>
              <a:gd name="f20" fmla="?: f14 f4 1"/>
              <a:gd name="f21" fmla="?: f15 f5 1"/>
              <a:gd name="f22" fmla="?: f16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1"/>
              <a:gd name="f31" fmla="+- f24 0 f1"/>
              <a:gd name="f32" fmla="+- f25 0 f1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7 f33 1"/>
              <a:gd name="f39" fmla="+- f37 0 f7"/>
              <a:gd name="f40" fmla="+- f36 0 f7"/>
              <a:gd name="f41" fmla="*/ f36 f33 1"/>
              <a:gd name="f42" fmla="*/ f37 f33 1"/>
              <a:gd name="f43" fmla="*/ f40 1 2"/>
              <a:gd name="f44" fmla="min f40 f39"/>
              <a:gd name="f45" fmla="*/ f39 f39 1"/>
              <a:gd name="f46" fmla="*/ f39 f33 1"/>
              <a:gd name="f47" fmla="*/ f44 f9 1"/>
              <a:gd name="f48" fmla="*/ f44 f10 1"/>
              <a:gd name="f49" fmla="*/ f47 1 100000"/>
              <a:gd name="f50" fmla="*/ f48 1 100000"/>
              <a:gd name="f51" fmla="+- f49 f50 0"/>
              <a:gd name="f52" fmla="*/ f49 f49 1"/>
              <a:gd name="f53" fmla="+- f50 0 f49"/>
              <a:gd name="f54" fmla="*/ f50 1 2"/>
              <a:gd name="f55" fmla="+- f37 0 f49"/>
              <a:gd name="f56" fmla="+- 0 0 f49"/>
              <a:gd name="f57" fmla="*/ f49 1 2"/>
              <a:gd name="f58" fmla="*/ f51 1 4"/>
              <a:gd name="f59" fmla="+- f45 0 f52"/>
              <a:gd name="f60" fmla="*/ f53 1 2"/>
              <a:gd name="f61" fmla="+- f36 0 f54"/>
              <a:gd name="f62" fmla="+- 0 0 f57"/>
              <a:gd name="f63" fmla="+- 0 0 f56"/>
              <a:gd name="f64" fmla="*/ f55 f33 1"/>
              <a:gd name="f65" fmla="*/ f57 f33 1"/>
              <a:gd name="f66" fmla="+- f43 0 f58"/>
              <a:gd name="f67" fmla="sqrt f59"/>
              <a:gd name="f68" fmla="+- 0 0 f62"/>
              <a:gd name="f69" fmla="*/ f61 f33 1"/>
              <a:gd name="f70" fmla="*/ f66 2 1"/>
              <a:gd name="f71" fmla="+- f66 f49 0"/>
              <a:gd name="f72" fmla="*/ f67 f66 1"/>
              <a:gd name="f73" fmla="*/ f66 f33 1"/>
              <a:gd name="f74" fmla="*/ f70 f70 1"/>
              <a:gd name="f75" fmla="*/ f72 1 f39"/>
              <a:gd name="f76" fmla="+- f66 f71 0"/>
              <a:gd name="f77" fmla="*/ f71 f33 1"/>
              <a:gd name="f78" fmla="+- f74 0 f52"/>
              <a:gd name="f79" fmla="+- f66 f75 0"/>
              <a:gd name="f80" fmla="+- f71 f75 0"/>
              <a:gd name="f81" fmla="+- 0 0 f75"/>
              <a:gd name="f82" fmla="*/ f76 1 2"/>
              <a:gd name="f83" fmla="sqrt f78"/>
              <a:gd name="f84" fmla="+- f79 0 f60"/>
              <a:gd name="f85" fmla="+- f80 f60 0"/>
              <a:gd name="f86" fmla="+- 0 0 f81"/>
              <a:gd name="f87" fmla="*/ f79 f33 1"/>
              <a:gd name="f88" fmla="*/ f82 f33 1"/>
              <a:gd name="f89" fmla="*/ f83 f39 1"/>
              <a:gd name="f90" fmla="at2 f63 f86"/>
              <a:gd name="f91" fmla="*/ f84 f33 1"/>
              <a:gd name="f92" fmla="*/ f85 f33 1"/>
              <a:gd name="f93" fmla="+- f90 f1 0"/>
              <a:gd name="f94" fmla="*/ f89 1 f70"/>
              <a:gd name="f95" fmla="*/ f93 f8 1"/>
              <a:gd name="f96" fmla="+- f37 0 f94"/>
              <a:gd name="f97" fmla="+- 0 0 f94"/>
              <a:gd name="f98" fmla="*/ f95 1 f0"/>
              <a:gd name="f99" fmla="+- 0 0 f97"/>
              <a:gd name="f100" fmla="*/ f96 f33 1"/>
              <a:gd name="f101" fmla="+- 0 0 f98"/>
              <a:gd name="f102" fmla="at2 f99 f68"/>
              <a:gd name="f103" fmla="val f101"/>
              <a:gd name="f104" fmla="+- f102 f1 0"/>
              <a:gd name="f105" fmla="+- 0 0 f103"/>
              <a:gd name="f106" fmla="*/ f104 f8 1"/>
              <a:gd name="f107" fmla="*/ f105 f0 1"/>
              <a:gd name="f108" fmla="*/ f106 1 f0"/>
              <a:gd name="f109" fmla="*/ f107 1 f8"/>
              <a:gd name="f110" fmla="+- 0 0 f108"/>
              <a:gd name="f111" fmla="+- f109 0 f1"/>
              <a:gd name="f112" fmla="val f110"/>
              <a:gd name="f113" fmla="+- 0 0 f112"/>
              <a:gd name="f114" fmla="+- 0 0 f111"/>
              <a:gd name="f115" fmla="+- f2 f111 0"/>
              <a:gd name="f116" fmla="*/ f113 f0 1"/>
              <a:gd name="f117" fmla="*/ f116 1 f8"/>
              <a:gd name="f118" fmla="+- f117 0 f1"/>
              <a:gd name="f119" fmla="+- f2 0 f118"/>
              <a:gd name="f120" fmla="+- f118 0 f1"/>
              <a:gd name="f121" fmla="+- f1 f118 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88" y="f38"/>
              </a:cxn>
              <a:cxn ang="f31">
                <a:pos x="f65" y="f42"/>
              </a:cxn>
              <a:cxn ang="f31">
                <a:pos x="f91" y="f64"/>
              </a:cxn>
              <a:cxn ang="f31">
                <a:pos x="f69" y="f42"/>
              </a:cxn>
              <a:cxn ang="f32">
                <a:pos x="f92" y="f64"/>
              </a:cxn>
            </a:cxnLst>
            <a:rect l="f38" t="f38" r="f41" b="f42"/>
            <a:pathLst>
              <a:path stroke="0">
                <a:moveTo>
                  <a:pt x="f69" y="f42"/>
                </a:moveTo>
                <a:lnTo>
                  <a:pt x="f91" y="f64"/>
                </a:lnTo>
                <a:lnTo>
                  <a:pt x="f87" y="f64"/>
                </a:lnTo>
                <a:arcTo wR="f73" hR="f46" stAng="f115" swAng="f114"/>
                <a:lnTo>
                  <a:pt x="f77" y="f38"/>
                </a:lnTo>
                <a:arcTo wR="f73" hR="f46" stAng="f2" swAng="f111"/>
                <a:lnTo>
                  <a:pt x="f92" y="f64"/>
                </a:lnTo>
                <a:close/>
              </a:path>
              <a:path stroke="0">
                <a:moveTo>
                  <a:pt x="f88" y="f100"/>
                </a:moveTo>
                <a:arcTo wR="f73" hR="f46" stAng="f119" swAng="f120"/>
                <a:lnTo>
                  <a:pt x="f38" y="f42"/>
                </a:lnTo>
                <a:arcTo wR="f73" hR="f46" stAng="f0" swAng="f121"/>
                <a:close/>
              </a:path>
              <a:path fill="none">
                <a:moveTo>
                  <a:pt x="f88" y="f100"/>
                </a:moveTo>
                <a:arcTo wR="f73" hR="f46" stAng="f119" swAng="f120"/>
                <a:lnTo>
                  <a:pt x="f38" y="f42"/>
                </a:lnTo>
                <a:arcTo wR="f73" hR="f46" stAng="f0" swAng="f1"/>
                <a:lnTo>
                  <a:pt x="f77" y="f38"/>
                </a:lnTo>
                <a:arcTo wR="f73" hR="f46" stAng="f2" swAng="f111"/>
                <a:lnTo>
                  <a:pt x="f92" y="f64"/>
                </a:lnTo>
                <a:lnTo>
                  <a:pt x="f69" y="f42"/>
                </a:lnTo>
                <a:lnTo>
                  <a:pt x="f91" y="f64"/>
                </a:lnTo>
                <a:lnTo>
                  <a:pt x="f87" y="f64"/>
                </a:lnTo>
                <a:arcTo wR="f73" hR="f46" stAng="f115" swAng="f114"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8949680" y="2857209"/>
            <a:ext cx="2735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machine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</a:t>
            </a:r>
            <a:endParaRPr lang="it-IT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privilege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p4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9950786" y="3502685"/>
            <a:ext cx="7425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= L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8958823" y="3881099"/>
            <a:ext cx="2648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bottom machine </a:t>
            </a:r>
          </a:p>
          <a:p>
            <a:pPr algn="ctr"/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privilege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3" grpId="0" build="p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1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Solution with 4-state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</p:spPr>
            <p:txBody>
              <a:bodyPr/>
              <a:lstStyle/>
              <a:p>
                <a:pPr lvl="0"/>
                <a:r>
                  <a:rPr lang="it-IT" dirty="0" err="1"/>
                  <a:t>Each</a:t>
                </a:r>
                <a:r>
                  <a:rPr lang="it-IT" dirty="0"/>
                  <a:t> machine state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represented</a:t>
                </a:r>
                <a:r>
                  <a:rPr lang="it-IT" dirty="0"/>
                  <a:t> by </a:t>
                </a:r>
                <a:r>
                  <a:rPr lang="it-IT" dirty="0" err="1"/>
                  <a:t>two</a:t>
                </a:r>
                <a:r>
                  <a:rPr lang="it-IT" dirty="0"/>
                  <a:t> </a:t>
                </a:r>
                <a:r>
                  <a:rPr lang="it-IT" dirty="0" err="1"/>
                  <a:t>booleans</a:t>
                </a:r>
                <a:r>
                  <a:rPr lang="it-IT" dirty="0"/>
                  <a:t> :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𝑥𝑆</m:t>
                    </m:r>
                    <m:r>
                      <a:rPr lang="it-IT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and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𝑢𝑝𝑆</m:t>
                    </m:r>
                  </m:oMath>
                </a14:m>
                <a:r>
                  <a:rPr lang="it-IT" dirty="0"/>
                  <a:t>.</a:t>
                </a:r>
              </a:p>
              <a:p>
                <a:pPr lvl="0"/>
                <a:r>
                  <a:rPr lang="it-IT" dirty="0"/>
                  <a:t>For the bottom machine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𝑢𝑝𝑆</m:t>
                    </m:r>
                    <m:r>
                      <a:rPr lang="it-IT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it-IT" dirty="0"/>
                  <a:t> by </a:t>
                </a:r>
                <a:r>
                  <a:rPr lang="it-IT" dirty="0" err="1"/>
                  <a:t>definition</a:t>
                </a:r>
                <a:r>
                  <a:rPr lang="it-IT" dirty="0"/>
                  <a:t>, for the top machine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𝑢𝑝𝑆</m:t>
                    </m:r>
                    <m:r>
                      <a:rPr lang="it-IT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it-IT" dirty="0"/>
                  <a:t> by </a:t>
                </a:r>
                <a:r>
                  <a:rPr lang="it-IT" dirty="0" err="1"/>
                  <a:t>definition</a:t>
                </a:r>
                <a:endParaRPr lang="it-IT" dirty="0"/>
              </a:p>
              <a:p>
                <a:pPr lvl="0"/>
                <a:r>
                  <a:rPr lang="it-IT" dirty="0"/>
                  <a:t>For </a:t>
                </a:r>
                <a:r>
                  <a:rPr lang="it-IT" dirty="0" err="1"/>
                  <a:t>each</a:t>
                </a:r>
                <a:r>
                  <a:rPr lang="it-IT" dirty="0"/>
                  <a:t> machine the </a:t>
                </a:r>
                <a:r>
                  <a:rPr lang="it-IT" dirty="0" err="1"/>
                  <a:t>privilege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 smtClean="0"/>
                  <a:t>defined</a:t>
                </a:r>
                <a:r>
                  <a:rPr lang="it-IT" dirty="0" smtClean="0"/>
                  <a:t>:</a:t>
                </a:r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bottom machine:</a:t>
                </a:r>
              </a:p>
              <a:p>
                <a:pPr lvl="1">
                  <a:buFont typeface="Wingdings" pitchFamily="2"/>
                  <a:buChar char="§"/>
                </a:pPr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top machine:</a:t>
                </a:r>
              </a:p>
              <a:p>
                <a:pPr lvl="1">
                  <a:buFont typeface="Wingdings" pitchFamily="2"/>
                  <a:buChar char="§"/>
                </a:pPr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</a:t>
                </a:r>
                <a:r>
                  <a:rPr lang="it-IT" dirty="0" err="1"/>
                  <a:t>other</a:t>
                </a:r>
                <a:r>
                  <a:rPr lang="it-IT" dirty="0"/>
                  <a:t> </a:t>
                </a:r>
                <a:r>
                  <a:rPr lang="it-IT" dirty="0" err="1"/>
                  <a:t>machines</a:t>
                </a:r>
                <a:r>
                  <a:rPr lang="it-IT" dirty="0"/>
                  <a:t>:</a:t>
                </a:r>
              </a:p>
              <a:p>
                <a:pPr lvl="0"/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  <a:blipFill rotWithShape="0">
                <a:blip r:embed="rId2"/>
                <a:stretch>
                  <a:fillRect l="-1511" t="-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013" y="3544561"/>
            <a:ext cx="4139177" cy="3035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013" y="4499378"/>
            <a:ext cx="3148471" cy="2821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013" y="5425619"/>
            <a:ext cx="5257187" cy="7465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2173288" y="193675"/>
            <a:ext cx="10018712" cy="1030288"/>
          </a:xfrm>
        </p:spPr>
        <p:txBody>
          <a:bodyPr/>
          <a:lstStyle/>
          <a:p>
            <a:pPr lvl="0"/>
            <a:r>
              <a:rPr lang="it-IT" dirty="0" err="1"/>
              <a:t>Example</a:t>
            </a:r>
            <a:r>
              <a:rPr lang="it-IT" dirty="0"/>
              <a:t> </a:t>
            </a:r>
            <a:r>
              <a:rPr lang="it-IT" dirty="0" smtClean="0"/>
              <a:t>4-state </a:t>
            </a:r>
            <a:r>
              <a:rPr lang="it-IT" dirty="0" err="1" smtClean="0"/>
              <a:t>machines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299378" y="1464188"/>
            <a:ext cx="1480029" cy="12115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 smtClean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5" name="Ovale 4"/>
          <p:cNvSpPr/>
          <p:nvPr/>
        </p:nvSpPr>
        <p:spPr>
          <a:xfrm>
            <a:off x="5081879" y="2873822"/>
            <a:ext cx="1480029" cy="1225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256895" y="4496115"/>
            <a:ext cx="1480029" cy="1225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Ovale 6"/>
          <p:cNvSpPr/>
          <p:nvPr/>
        </p:nvSpPr>
        <p:spPr>
          <a:xfrm>
            <a:off x="4341864" y="4503408"/>
            <a:ext cx="1480029" cy="1225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vale 7"/>
          <p:cNvSpPr/>
          <p:nvPr/>
        </p:nvSpPr>
        <p:spPr>
          <a:xfrm>
            <a:off x="1516881" y="2873822"/>
            <a:ext cx="1480029" cy="1225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4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" name="Connettore 1 14"/>
          <p:cNvCxnSpPr>
            <a:stCxn id="8" idx="0"/>
            <a:endCxn id="4" idx="3"/>
          </p:cNvCxnSpPr>
          <p:nvPr/>
        </p:nvCxnSpPr>
        <p:spPr>
          <a:xfrm flipV="1">
            <a:off x="2256896" y="2069984"/>
            <a:ext cx="1042482" cy="80383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nettore 1 16"/>
          <p:cNvCxnSpPr>
            <a:stCxn id="4" idx="1"/>
            <a:endCxn id="5" idx="0"/>
          </p:cNvCxnSpPr>
          <p:nvPr/>
        </p:nvCxnSpPr>
        <p:spPr>
          <a:xfrm>
            <a:off x="4779407" y="2069984"/>
            <a:ext cx="1042487" cy="80383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1" name="Connettore 1 18"/>
          <p:cNvCxnSpPr>
            <a:stCxn id="8" idx="2"/>
            <a:endCxn id="6" idx="4"/>
          </p:cNvCxnSpPr>
          <p:nvPr/>
        </p:nvCxnSpPr>
        <p:spPr>
          <a:xfrm>
            <a:off x="2256896" y="4099522"/>
            <a:ext cx="216744" cy="57609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Connettore 1 26"/>
          <p:cNvCxnSpPr>
            <a:stCxn id="5" idx="2"/>
            <a:endCxn id="7" idx="7"/>
          </p:cNvCxnSpPr>
          <p:nvPr/>
        </p:nvCxnSpPr>
        <p:spPr>
          <a:xfrm flipH="1">
            <a:off x="5605148" y="4099522"/>
            <a:ext cx="216746" cy="58338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3" name="Connettore 1 28"/>
          <p:cNvCxnSpPr>
            <a:stCxn id="6" idx="1"/>
            <a:endCxn id="7" idx="3"/>
          </p:cNvCxnSpPr>
          <p:nvPr/>
        </p:nvCxnSpPr>
        <p:spPr>
          <a:xfrm>
            <a:off x="3736924" y="5108965"/>
            <a:ext cx="604940" cy="729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43" name="Rettangolo 42"/>
          <p:cNvSpPr/>
          <p:nvPr/>
        </p:nvSpPr>
        <p:spPr>
          <a:xfrm>
            <a:off x="3648902" y="1837262"/>
            <a:ext cx="7809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3593599" y="2070293"/>
            <a:ext cx="89159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4691386" y="4861095"/>
            <a:ext cx="7809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4640251" y="5072404"/>
            <a:ext cx="8832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  <a:endParaRPr lang="it-IT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5435569" y="3209787"/>
            <a:ext cx="7726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false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5376097" y="3442818"/>
            <a:ext cx="89159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2582057" y="4839373"/>
            <a:ext cx="7726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false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2526753" y="5072404"/>
            <a:ext cx="8832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false</a:t>
            </a:r>
            <a:endParaRPr lang="it-IT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1861937" y="3227528"/>
            <a:ext cx="7809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1790764" y="3460559"/>
            <a:ext cx="9233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 </a:t>
            </a:r>
            <a:endParaRPr lang="it-IT" sz="1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3675094" y="1157944"/>
            <a:ext cx="72859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bottom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1292714" y="2566045"/>
            <a:ext cx="193194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3039370" y="1711242"/>
            <a:ext cx="2600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4779407" y="1721057"/>
            <a:ext cx="262716" cy="309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ttangolo 61"/>
          <p:cNvSpPr/>
          <p:nvPr/>
        </p:nvSpPr>
        <p:spPr>
          <a:xfrm>
            <a:off x="7900298" y="1157944"/>
            <a:ext cx="2548771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Who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has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the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privilege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???</a:t>
            </a:r>
          </a:p>
        </p:txBody>
      </p:sp>
      <p:sp>
        <p:nvSpPr>
          <p:cNvPr id="72" name="Rettangolo 71"/>
          <p:cNvSpPr/>
          <p:nvPr/>
        </p:nvSpPr>
        <p:spPr>
          <a:xfrm>
            <a:off x="7900298" y="1494764"/>
            <a:ext cx="5293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8274067" y="1490589"/>
            <a:ext cx="5293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8645356" y="1490589"/>
            <a:ext cx="5293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p3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9019125" y="1490589"/>
            <a:ext cx="5293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p4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Rettangolo 28"/>
          <p:cNvSpPr/>
          <p:nvPr/>
        </p:nvSpPr>
        <p:spPr>
          <a:xfrm>
            <a:off x="7679965" y="1867863"/>
            <a:ext cx="28060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The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demon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chooses</a:t>
            </a:r>
            <a:r>
              <a:rPr lang="it-IT" sz="1800" b="0" i="0" u="none" strike="noStrike" kern="1200" cap="none" spc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p3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2597926" y="4839372"/>
            <a:ext cx="75677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Rettangolo 77"/>
          <p:cNvSpPr/>
          <p:nvPr/>
        </p:nvSpPr>
        <p:spPr>
          <a:xfrm>
            <a:off x="2526752" y="5072403"/>
            <a:ext cx="85151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it-IT" sz="1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endParaRPr lang="it-IT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7678428" y="2199304"/>
            <a:ext cx="3610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latin typeface="Calibri" panose="020F0502020204030204" pitchFamily="34" charset="0"/>
              </a:rPr>
              <a:t>The demon can still choose p3</a:t>
            </a:r>
            <a:endParaRPr lang="it-IT" b="1" cap="none" spc="0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Rettangolo 86"/>
          <p:cNvSpPr/>
          <p:nvPr/>
        </p:nvSpPr>
        <p:spPr>
          <a:xfrm>
            <a:off x="7301923" y="2520254"/>
            <a:ext cx="3610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latin typeface="Calibri" panose="020F0502020204030204" pitchFamily="34" charset="0"/>
              </a:rPr>
              <a:t>The </a:t>
            </a:r>
            <a:r>
              <a:rPr lang="en-US" b="1" dirty="0" smtClean="0">
                <a:ln w="0"/>
                <a:latin typeface="Calibri" panose="020F0502020204030204" pitchFamily="34" charset="0"/>
              </a:rPr>
              <a:t>demon </a:t>
            </a:r>
            <a:r>
              <a:rPr lang="en-US" b="1" dirty="0" smtClean="0">
                <a:ln w="0"/>
                <a:latin typeface="Calibri" panose="020F0502020204030204" pitchFamily="34" charset="0"/>
              </a:rPr>
              <a:t>chooses </a:t>
            </a:r>
            <a:r>
              <a:rPr lang="en-US" b="1" dirty="0" smtClean="0">
                <a:ln w="0"/>
                <a:latin typeface="Calibri" panose="020F0502020204030204" pitchFamily="34" charset="0"/>
              </a:rPr>
              <a:t>p1</a:t>
            </a:r>
            <a:endParaRPr lang="it-IT" b="1" cap="none" spc="0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5435569" y="3209787"/>
            <a:ext cx="7409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ttangolo 93"/>
          <p:cNvSpPr/>
          <p:nvPr/>
        </p:nvSpPr>
        <p:spPr>
          <a:xfrm>
            <a:off x="7975111" y="2847070"/>
            <a:ext cx="30174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Only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p1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has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the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privilege</a:t>
            </a:r>
            <a:r>
              <a:rPr lang="it-IT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now</a:t>
            </a:r>
            <a:endParaRPr lang="it-IT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5" name="Rettangolo 94"/>
          <p:cNvSpPr/>
          <p:nvPr/>
        </p:nvSpPr>
        <p:spPr>
          <a:xfrm>
            <a:off x="5368185" y="3441802"/>
            <a:ext cx="8832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  <a:endParaRPr lang="it-IT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" name="Rettangolo 97"/>
          <p:cNvSpPr/>
          <p:nvPr/>
        </p:nvSpPr>
        <p:spPr>
          <a:xfrm>
            <a:off x="7975111" y="3182559"/>
            <a:ext cx="4290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After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the last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execution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of p1, p1.up = false</a:t>
            </a:r>
          </a:p>
          <a:p>
            <a:pPr algn="ctr"/>
            <a:r>
              <a:rPr lang="it-IT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lang="it-IT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this</a:t>
            </a:r>
            <a:r>
              <a:rPr lang="it-IT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«</a:t>
            </a:r>
            <a:r>
              <a:rPr lang="it-IT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unlock</a:t>
            </a:r>
            <a:r>
              <a:rPr lang="it-IT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» the bottom machine      </a:t>
            </a:r>
            <a:endParaRPr lang="it-IT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9" name="Rettangolo 98"/>
          <p:cNvSpPr/>
          <p:nvPr/>
        </p:nvSpPr>
        <p:spPr>
          <a:xfrm flipH="1">
            <a:off x="7085176" y="4196643"/>
            <a:ext cx="39073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See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how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evolves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endParaRPr lang="it-IT" sz="3200" b="1" cap="none" spc="0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Rettangolo 101"/>
          <p:cNvSpPr/>
          <p:nvPr/>
        </p:nvSpPr>
        <p:spPr>
          <a:xfrm>
            <a:off x="2164804" y="1852049"/>
            <a:ext cx="374917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  <a:endParaRPr lang="it-IT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116" y="5260092"/>
            <a:ext cx="4139177" cy="3035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5" y="5732550"/>
            <a:ext cx="3148471" cy="2821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062" y="6110667"/>
            <a:ext cx="5257187" cy="7465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ttangolo 13"/>
          <p:cNvSpPr/>
          <p:nvPr/>
        </p:nvSpPr>
        <p:spPr>
          <a:xfrm>
            <a:off x="6703485" y="5219704"/>
            <a:ext cx="7798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Bottom: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7935515" y="5719748"/>
            <a:ext cx="49411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Top: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5658446" y="6330068"/>
            <a:ext cx="6591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</a:t>
            </a:r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9" grpId="0"/>
      <p:bldP spid="50" grpId="0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0" grpId="2"/>
      <p:bldP spid="65" grpId="0"/>
      <p:bldP spid="66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8" grpId="1"/>
      <p:bldP spid="86" grpId="0"/>
      <p:bldP spid="87" grpId="0"/>
      <p:bldP spid="88" grpId="0"/>
      <p:bldP spid="94" grpId="0"/>
      <p:bldP spid="95" grpId="0"/>
      <p:bldP spid="98" grpId="0"/>
      <p:bldP spid="99" grpId="0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16881" y="193250"/>
            <a:ext cx="10018715" cy="1030455"/>
          </a:xfrm>
        </p:spPr>
        <p:txBody>
          <a:bodyPr/>
          <a:lstStyle/>
          <a:p>
            <a:pPr lvl="0"/>
            <a:r>
              <a:rPr lang="it-IT" dirty="0" err="1"/>
              <a:t>Example</a:t>
            </a:r>
            <a:r>
              <a:rPr lang="it-IT" dirty="0"/>
              <a:t> </a:t>
            </a:r>
            <a:r>
              <a:rPr lang="it-IT" dirty="0" smtClean="0"/>
              <a:t>4-state </a:t>
            </a:r>
            <a:r>
              <a:rPr lang="it-IT" dirty="0" err="1" smtClean="0"/>
              <a:t>machines</a:t>
            </a:r>
            <a:endParaRPr lang="it-IT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861937" y="6401133"/>
            <a:ext cx="10079998" cy="421931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299378" y="1464188"/>
            <a:ext cx="1480029" cy="12115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 smtClean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5" name="Ovale 4"/>
          <p:cNvSpPr/>
          <p:nvPr/>
        </p:nvSpPr>
        <p:spPr>
          <a:xfrm>
            <a:off x="5081879" y="2873822"/>
            <a:ext cx="1480029" cy="1225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256895" y="4496115"/>
            <a:ext cx="1480029" cy="1225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Ovale 6"/>
          <p:cNvSpPr/>
          <p:nvPr/>
        </p:nvSpPr>
        <p:spPr>
          <a:xfrm>
            <a:off x="4341864" y="4503408"/>
            <a:ext cx="1480029" cy="1225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vale 7"/>
          <p:cNvSpPr/>
          <p:nvPr/>
        </p:nvSpPr>
        <p:spPr>
          <a:xfrm>
            <a:off x="1516881" y="2873822"/>
            <a:ext cx="1480029" cy="1225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4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" name="Connettore 1 14"/>
          <p:cNvCxnSpPr>
            <a:stCxn id="8" idx="0"/>
            <a:endCxn id="4" idx="3"/>
          </p:cNvCxnSpPr>
          <p:nvPr/>
        </p:nvCxnSpPr>
        <p:spPr>
          <a:xfrm flipV="1">
            <a:off x="2256896" y="2069984"/>
            <a:ext cx="1042482" cy="80383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nettore 1 16"/>
          <p:cNvCxnSpPr>
            <a:stCxn id="4" idx="1"/>
            <a:endCxn id="5" idx="0"/>
          </p:cNvCxnSpPr>
          <p:nvPr/>
        </p:nvCxnSpPr>
        <p:spPr>
          <a:xfrm>
            <a:off x="4779407" y="2069984"/>
            <a:ext cx="1042487" cy="80383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1" name="Connettore 1 18"/>
          <p:cNvCxnSpPr>
            <a:stCxn id="8" idx="2"/>
            <a:endCxn id="6" idx="4"/>
          </p:cNvCxnSpPr>
          <p:nvPr/>
        </p:nvCxnSpPr>
        <p:spPr>
          <a:xfrm>
            <a:off x="2256896" y="4099522"/>
            <a:ext cx="216744" cy="57609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Connettore 1 26"/>
          <p:cNvCxnSpPr>
            <a:stCxn id="5" idx="2"/>
            <a:endCxn id="7" idx="7"/>
          </p:cNvCxnSpPr>
          <p:nvPr/>
        </p:nvCxnSpPr>
        <p:spPr>
          <a:xfrm flipH="1">
            <a:off x="5605148" y="4099522"/>
            <a:ext cx="216746" cy="58338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3" name="Connettore 1 28"/>
          <p:cNvCxnSpPr>
            <a:stCxn id="6" idx="1"/>
            <a:endCxn id="7" idx="3"/>
          </p:cNvCxnSpPr>
          <p:nvPr/>
        </p:nvCxnSpPr>
        <p:spPr>
          <a:xfrm>
            <a:off x="3736924" y="5108965"/>
            <a:ext cx="604940" cy="729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44" name="Rettangolo 43"/>
          <p:cNvSpPr/>
          <p:nvPr/>
        </p:nvSpPr>
        <p:spPr>
          <a:xfrm>
            <a:off x="3593599" y="2070293"/>
            <a:ext cx="89159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4691386" y="4861095"/>
            <a:ext cx="7809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4640251" y="5072404"/>
            <a:ext cx="8832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  <a:endParaRPr lang="it-IT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2626455" y="4823502"/>
            <a:ext cx="7409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2526753" y="5072404"/>
            <a:ext cx="8832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false</a:t>
            </a:r>
            <a:endParaRPr lang="it-IT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1861937" y="3227528"/>
            <a:ext cx="7809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1790764" y="3460559"/>
            <a:ext cx="9233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 </a:t>
            </a:r>
            <a:endParaRPr lang="it-IT" sz="1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3675094" y="1157944"/>
            <a:ext cx="72859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bottom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1292714" y="2566045"/>
            <a:ext cx="193194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3039370" y="1711242"/>
            <a:ext cx="2600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4779407" y="1721057"/>
            <a:ext cx="262716" cy="309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ttangolo 61"/>
          <p:cNvSpPr/>
          <p:nvPr/>
        </p:nvSpPr>
        <p:spPr>
          <a:xfrm>
            <a:off x="7900298" y="1157944"/>
            <a:ext cx="2548771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Who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has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the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privilege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???</a:t>
            </a:r>
          </a:p>
        </p:txBody>
      </p:sp>
      <p:sp>
        <p:nvSpPr>
          <p:cNvPr id="72" name="Rettangolo 71"/>
          <p:cNvSpPr/>
          <p:nvPr/>
        </p:nvSpPr>
        <p:spPr>
          <a:xfrm>
            <a:off x="7900298" y="1494764"/>
            <a:ext cx="5293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8274067" y="1490589"/>
            <a:ext cx="5293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8645356" y="1490589"/>
            <a:ext cx="5293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p3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9019125" y="1490589"/>
            <a:ext cx="5293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p4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Rettangolo 28"/>
          <p:cNvSpPr/>
          <p:nvPr/>
        </p:nvSpPr>
        <p:spPr>
          <a:xfrm>
            <a:off x="7679965" y="1867863"/>
            <a:ext cx="28060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The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demon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chooses</a:t>
            </a:r>
            <a:r>
              <a:rPr lang="it-IT" sz="1800" b="0" i="0" u="none" strike="noStrike" kern="1200" cap="none" spc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p3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7678428" y="2199304"/>
            <a:ext cx="3610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latin typeface="Calibri" panose="020F0502020204030204" pitchFamily="34" charset="0"/>
              </a:rPr>
              <a:t>The demon can still choose p3</a:t>
            </a:r>
            <a:endParaRPr lang="it-IT" b="1" cap="none" spc="0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Rettangolo 86"/>
          <p:cNvSpPr/>
          <p:nvPr/>
        </p:nvSpPr>
        <p:spPr>
          <a:xfrm>
            <a:off x="7301923" y="2520254"/>
            <a:ext cx="3610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latin typeface="Calibri" panose="020F0502020204030204" pitchFamily="34" charset="0"/>
              </a:rPr>
              <a:t>The </a:t>
            </a:r>
            <a:r>
              <a:rPr lang="en-US" b="1" dirty="0" smtClean="0">
                <a:ln w="0"/>
                <a:latin typeface="Calibri" panose="020F0502020204030204" pitchFamily="34" charset="0"/>
              </a:rPr>
              <a:t>demon </a:t>
            </a:r>
            <a:r>
              <a:rPr lang="en-US" b="1" dirty="0" smtClean="0">
                <a:ln w="0"/>
                <a:latin typeface="Calibri" panose="020F0502020204030204" pitchFamily="34" charset="0"/>
              </a:rPr>
              <a:t>chooses </a:t>
            </a:r>
            <a:r>
              <a:rPr lang="en-US" b="1" dirty="0" smtClean="0">
                <a:ln w="0"/>
                <a:latin typeface="Calibri" panose="020F0502020204030204" pitchFamily="34" charset="0"/>
              </a:rPr>
              <a:t>p1</a:t>
            </a:r>
            <a:endParaRPr lang="it-IT" b="1" cap="none" spc="0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Rettangolo 93"/>
          <p:cNvSpPr/>
          <p:nvPr/>
        </p:nvSpPr>
        <p:spPr>
          <a:xfrm>
            <a:off x="7975111" y="2847070"/>
            <a:ext cx="30174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Only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p1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has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the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privilage</a:t>
            </a:r>
            <a:r>
              <a:rPr lang="it-IT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now</a:t>
            </a:r>
            <a:endParaRPr lang="it-IT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8" name="Rettangolo 97"/>
          <p:cNvSpPr/>
          <p:nvPr/>
        </p:nvSpPr>
        <p:spPr>
          <a:xfrm>
            <a:off x="7975111" y="3182559"/>
            <a:ext cx="4290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After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the last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execution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of p1, p1.up = false</a:t>
            </a:r>
          </a:p>
          <a:p>
            <a:pPr algn="ctr"/>
            <a:r>
              <a:rPr lang="it-IT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lang="it-IT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this</a:t>
            </a:r>
            <a:r>
              <a:rPr lang="it-IT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«</a:t>
            </a:r>
            <a:r>
              <a:rPr lang="it-IT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unlock</a:t>
            </a:r>
            <a:r>
              <a:rPr lang="it-IT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» the bottom machine      </a:t>
            </a:r>
            <a:endParaRPr lang="it-IT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9" name="Rettangolo 98"/>
          <p:cNvSpPr/>
          <p:nvPr/>
        </p:nvSpPr>
        <p:spPr>
          <a:xfrm flipH="1">
            <a:off x="7085176" y="4196643"/>
            <a:ext cx="39073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See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how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evolves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endParaRPr lang="it-IT" sz="3200" b="1" cap="none" spc="0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3567989" y="1850065"/>
            <a:ext cx="94280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it-IT" sz="1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  <a:endParaRPr lang="it-IT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5416298" y="3227528"/>
            <a:ext cx="81118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false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5375972" y="3434400"/>
            <a:ext cx="85151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it-IT" sz="1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  <a:endParaRPr lang="it-IT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9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0" grpId="0"/>
      <p:bldP spid="59" grpId="0"/>
      <p:bldP spid="60" grpId="0"/>
      <p:bldP spid="65" grpId="0"/>
      <p:bldP spid="66" grpId="0"/>
      <p:bldP spid="46" grpId="0"/>
      <p:bldP spid="47" grpId="0"/>
      <p:bldP spid="47" grpId="1"/>
      <p:bldP spid="48" grpId="0"/>
      <p:bldP spid="4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Solution with 3-state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</p:spPr>
            <p:txBody>
              <a:bodyPr/>
              <a:lstStyle/>
              <a:p>
                <a:pPr lvl="0"/>
                <a:r>
                  <a:rPr lang="it-IT" dirty="0" err="1"/>
                  <a:t>Each</a:t>
                </a:r>
                <a:r>
                  <a:rPr lang="it-IT" dirty="0"/>
                  <a:t> state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represented</a:t>
                </a:r>
                <a:r>
                  <a:rPr lang="it-IT" dirty="0"/>
                  <a:t> by an </a:t>
                </a:r>
                <a:r>
                  <a:rPr lang="it-IT" dirty="0" err="1"/>
                  <a:t>integer</a:t>
                </a:r>
                <a:r>
                  <a:rPr lang="it-IT" dirty="0"/>
                  <a:t> </a:t>
                </a:r>
                <a:r>
                  <a:rPr lang="it-IT" dirty="0" err="1"/>
                  <a:t>value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/>
                  <a:t>, </a:t>
                </a:r>
                <a:r>
                  <a:rPr lang="it-IT" dirty="0" err="1"/>
                  <a:t>where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0≤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it-IT" dirty="0"/>
                  <a:t>.</a:t>
                </a:r>
              </a:p>
              <a:p>
                <a:pPr lvl="0"/>
                <a:r>
                  <a:rPr lang="it-IT" dirty="0"/>
                  <a:t>For </a:t>
                </a:r>
                <a:r>
                  <a:rPr lang="it-IT" dirty="0" err="1"/>
                  <a:t>each</a:t>
                </a:r>
                <a:r>
                  <a:rPr lang="it-IT" dirty="0"/>
                  <a:t> machine the </a:t>
                </a:r>
                <a:r>
                  <a:rPr lang="it-IT" dirty="0" err="1"/>
                  <a:t>privilege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 smtClean="0"/>
                  <a:t>defined</a:t>
                </a:r>
                <a:r>
                  <a:rPr lang="it-IT" dirty="0" smtClean="0"/>
                  <a:t>:</a:t>
                </a:r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bottom machine:</a:t>
                </a:r>
              </a:p>
              <a:p>
                <a:pPr lvl="1">
                  <a:buFont typeface="Wingdings" pitchFamily="2"/>
                  <a:buChar char="§"/>
                </a:pPr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top machine:</a:t>
                </a:r>
              </a:p>
              <a:p>
                <a:pPr lvl="1">
                  <a:buFont typeface="Wingdings" pitchFamily="2"/>
                  <a:buChar char="§"/>
                </a:pPr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</a:t>
                </a:r>
                <a:r>
                  <a:rPr lang="it-IT" dirty="0" err="1"/>
                  <a:t>other</a:t>
                </a:r>
                <a:r>
                  <a:rPr lang="it-IT" dirty="0"/>
                  <a:t> </a:t>
                </a:r>
                <a:r>
                  <a:rPr lang="it-IT" dirty="0" err="1"/>
                  <a:t>machines</a:t>
                </a:r>
                <a:r>
                  <a:rPr lang="it-IT" dirty="0"/>
                  <a:t>:</a:t>
                </a:r>
              </a:p>
              <a:p>
                <a:pPr lvl="0"/>
                <a:endParaRPr lang="it-IT" dirty="0"/>
              </a:p>
              <a:p>
                <a:pPr lvl="0"/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  <a:blipFill rotWithShape="0">
                <a:blip r:embed="rId2"/>
                <a:stretch>
                  <a:fillRect l="-1511" t="-46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6" y="2833689"/>
            <a:ext cx="4621825" cy="3370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6" y="3730623"/>
            <a:ext cx="5753103" cy="3496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196" y="4637086"/>
            <a:ext cx="3568702" cy="7546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2173288" y="193675"/>
            <a:ext cx="10018712" cy="1030288"/>
          </a:xfrm>
        </p:spPr>
        <p:txBody>
          <a:bodyPr/>
          <a:lstStyle/>
          <a:p>
            <a:pPr lvl="0"/>
            <a:r>
              <a:rPr lang="it-IT" dirty="0" err="1"/>
              <a:t>Example</a:t>
            </a:r>
            <a:r>
              <a:rPr lang="it-IT" dirty="0"/>
              <a:t> </a:t>
            </a:r>
            <a:r>
              <a:rPr lang="it-IT" dirty="0" smtClean="0"/>
              <a:t>3-state </a:t>
            </a:r>
            <a:r>
              <a:rPr lang="it-IT" dirty="0" err="1" smtClean="0"/>
              <a:t>machines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4298093" y="1647836"/>
            <a:ext cx="855448" cy="7466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p0</a:t>
            </a:r>
            <a:endParaRPr lang="it-IT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5" name="Ovale 4"/>
          <p:cNvSpPr/>
          <p:nvPr/>
        </p:nvSpPr>
        <p:spPr>
          <a:xfrm>
            <a:off x="6043299" y="3046009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e 5"/>
          <p:cNvSpPr/>
          <p:nvPr/>
        </p:nvSpPr>
        <p:spPr>
          <a:xfrm>
            <a:off x="3422066" y="4656074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Ovale 6"/>
          <p:cNvSpPr/>
          <p:nvPr/>
        </p:nvSpPr>
        <p:spPr>
          <a:xfrm>
            <a:off x="5187850" y="4654667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vale 7"/>
          <p:cNvSpPr/>
          <p:nvPr/>
        </p:nvSpPr>
        <p:spPr>
          <a:xfrm>
            <a:off x="2484271" y="3046009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4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" name="Connettore 1 14"/>
          <p:cNvCxnSpPr/>
          <p:nvPr/>
        </p:nvCxnSpPr>
        <p:spPr>
          <a:xfrm flipV="1">
            <a:off x="2932794" y="2021597"/>
            <a:ext cx="1351794" cy="102441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nettore 1 16"/>
          <p:cNvCxnSpPr>
            <a:stCxn id="4" idx="1"/>
            <a:endCxn id="5" idx="0"/>
          </p:cNvCxnSpPr>
          <p:nvPr/>
        </p:nvCxnSpPr>
        <p:spPr>
          <a:xfrm>
            <a:off x="5153541" y="2021186"/>
            <a:ext cx="1317482" cy="102482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1" name="Connettore 1 18"/>
          <p:cNvCxnSpPr>
            <a:stCxn id="8" idx="2"/>
            <a:endCxn id="6" idx="4"/>
          </p:cNvCxnSpPr>
          <p:nvPr/>
        </p:nvCxnSpPr>
        <p:spPr>
          <a:xfrm>
            <a:off x="2911995" y="3801403"/>
            <a:ext cx="635348" cy="96529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Connettore 1 26"/>
          <p:cNvCxnSpPr>
            <a:stCxn id="5" idx="2"/>
            <a:endCxn id="7" idx="7"/>
          </p:cNvCxnSpPr>
          <p:nvPr/>
        </p:nvCxnSpPr>
        <p:spPr>
          <a:xfrm flipH="1">
            <a:off x="5918021" y="3801403"/>
            <a:ext cx="553002" cy="96388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3" name="Connettore 1 28"/>
          <p:cNvCxnSpPr>
            <a:stCxn id="6" idx="1"/>
            <a:endCxn id="7" idx="3"/>
          </p:cNvCxnSpPr>
          <p:nvPr/>
        </p:nvCxnSpPr>
        <p:spPr>
          <a:xfrm flipV="1">
            <a:off x="4277514" y="5032364"/>
            <a:ext cx="910336" cy="140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14" name="Rettangolo 13"/>
          <p:cNvSpPr/>
          <p:nvPr/>
        </p:nvSpPr>
        <p:spPr>
          <a:xfrm>
            <a:off x="4361518" y="1369043"/>
            <a:ext cx="7285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bottom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619634" y="2753268"/>
            <a:ext cx="43300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003777" y="1713408"/>
            <a:ext cx="2600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193543" y="1720438"/>
            <a:ext cx="2824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469170" y="2028215"/>
            <a:ext cx="60786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 = 1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194522" y="3415345"/>
            <a:ext cx="60786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 = 1 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343661" y="5024731"/>
            <a:ext cx="58242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 = 2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561981" y="5024336"/>
            <a:ext cx="5677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 = 0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648902" y="3415344"/>
            <a:ext cx="5677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 = 2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ttangolo 61"/>
          <p:cNvSpPr/>
          <p:nvPr/>
        </p:nvSpPr>
        <p:spPr>
          <a:xfrm>
            <a:off x="7697910" y="1099312"/>
            <a:ext cx="2548771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Who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has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the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privilege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???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7761336" y="1434579"/>
            <a:ext cx="4235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8083787" y="1434579"/>
            <a:ext cx="4235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Segnaposto contenuto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01" y="3333025"/>
            <a:ext cx="1161562" cy="119833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ttangolo 28"/>
          <p:cNvSpPr/>
          <p:nvPr/>
        </p:nvSpPr>
        <p:spPr>
          <a:xfrm>
            <a:off x="2619045" y="2937129"/>
            <a:ext cx="41449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I’m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back!!!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ttangolo 31"/>
          <p:cNvSpPr/>
          <p:nvPr/>
        </p:nvSpPr>
        <p:spPr>
          <a:xfrm>
            <a:off x="4049532" y="2927210"/>
            <a:ext cx="1283954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I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choose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p2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761336" y="1713408"/>
            <a:ext cx="9332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p2.S = R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343661" y="5025957"/>
            <a:ext cx="58242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 = 0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7761336" y="2048672"/>
            <a:ext cx="30174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Only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p2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has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the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privilege</a:t>
            </a:r>
            <a:r>
              <a:rPr lang="it-IT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now</a:t>
            </a:r>
            <a:endParaRPr lang="it-IT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335599" y="5019703"/>
            <a:ext cx="58242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 = 1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3580505" y="5032364"/>
            <a:ext cx="5677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 = 1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481193" y="2413927"/>
            <a:ext cx="29822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stabilized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ttangolo 34"/>
          <p:cNvSpPr/>
          <p:nvPr/>
        </p:nvSpPr>
        <p:spPr>
          <a:xfrm flipH="1">
            <a:off x="7085176" y="4196643"/>
            <a:ext cx="39073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See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how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evolves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endParaRPr lang="it-IT" sz="3200" b="1" cap="none" spc="0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175" y="5241555"/>
            <a:ext cx="4621825" cy="3370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897" y="5633654"/>
            <a:ext cx="5753103" cy="3496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897" y="6071784"/>
            <a:ext cx="3568702" cy="7546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tangolo 2"/>
          <p:cNvSpPr/>
          <p:nvPr/>
        </p:nvSpPr>
        <p:spPr>
          <a:xfrm>
            <a:off x="4190224" y="6331268"/>
            <a:ext cx="387800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</a:t>
            </a:r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5313463" y="5252789"/>
            <a:ext cx="387800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Bottom: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250512" y="5692516"/>
            <a:ext cx="387800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Top: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0" grpId="2"/>
      <p:bldP spid="20" grpId="3"/>
      <p:bldP spid="21" grpId="0"/>
      <p:bldP spid="21" grpId="1"/>
      <p:bldP spid="22" grpId="0"/>
      <p:bldP spid="26" grpId="0"/>
      <p:bldP spid="27" grpId="0"/>
      <p:bldP spid="29" grpId="0"/>
      <p:bldP spid="29" grpId="1"/>
      <p:bldP spid="30" grpId="0"/>
      <p:bldP spid="30" grpId="1"/>
      <p:bldP spid="31" grpId="0"/>
      <p:bldP spid="32" grpId="0"/>
      <p:bldP spid="32" grpId="1"/>
      <p:bldP spid="38" grpId="0"/>
      <p:bldP spid="39" grpId="0"/>
      <p:bldP spid="33" grpId="0"/>
      <p:bldP spid="2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 dirty="0" err="1" smtClean="0"/>
              <a:t>Topics</a:t>
            </a:r>
            <a:endParaRPr lang="it-IT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39997" y="1434903"/>
            <a:ext cx="10079998" cy="4219315"/>
          </a:xfrm>
        </p:spPr>
        <p:txBody>
          <a:bodyPr/>
          <a:lstStyle/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it-IT" sz="2000" dirty="0"/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it-IT" sz="2000" dirty="0"/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it-IT" sz="2000" dirty="0" err="1"/>
              <a:t>Introduction</a:t>
            </a:r>
            <a:r>
              <a:rPr lang="it-IT" sz="2000" dirty="0"/>
              <a:t> to </a:t>
            </a:r>
            <a:r>
              <a:rPr lang="it-IT" sz="2000" b="1" dirty="0"/>
              <a:t>Self-</a:t>
            </a:r>
            <a:r>
              <a:rPr lang="it-IT" sz="2000" b="1" dirty="0" err="1"/>
              <a:t>stabilizing</a:t>
            </a:r>
            <a:r>
              <a:rPr lang="it-IT" sz="2000" b="1" dirty="0"/>
              <a:t> </a:t>
            </a:r>
            <a:r>
              <a:rPr lang="it-IT" sz="2000" b="1" dirty="0" smtClean="0"/>
              <a:t>Systems</a:t>
            </a: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it-IT" sz="2000" b="1" dirty="0"/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it-IT" sz="2000" b="1" dirty="0" err="1" smtClean="0"/>
              <a:t>Dijkstra’s</a:t>
            </a:r>
            <a:r>
              <a:rPr lang="it-IT" sz="2000" b="1" dirty="0" smtClean="0"/>
              <a:t> </a:t>
            </a:r>
            <a:r>
              <a:rPr lang="it-IT" sz="2000" b="1" dirty="0" err="1"/>
              <a:t>approch</a:t>
            </a:r>
            <a:r>
              <a:rPr lang="it-IT" sz="2000" b="1" dirty="0"/>
              <a:t>: 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it-IT" sz="1700" b="1" dirty="0"/>
              <a:t>K-state </a:t>
            </a:r>
            <a:r>
              <a:rPr lang="it-IT" sz="1700" b="1" dirty="0" err="1"/>
              <a:t>machines</a:t>
            </a:r>
            <a:r>
              <a:rPr lang="it-IT" sz="1700" b="1" dirty="0"/>
              <a:t> (K&gt;N)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it-IT" sz="1700" b="1" dirty="0" err="1"/>
              <a:t>Four</a:t>
            </a:r>
            <a:r>
              <a:rPr lang="it-IT" sz="1700" b="1" dirty="0"/>
              <a:t>-state </a:t>
            </a:r>
            <a:r>
              <a:rPr lang="it-IT" sz="1700" b="1" dirty="0" err="1"/>
              <a:t>machines</a:t>
            </a:r>
            <a:endParaRPr lang="it-IT" sz="1700" b="1" dirty="0"/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it-IT" sz="1700" b="1" dirty="0"/>
              <a:t>Three-state </a:t>
            </a:r>
            <a:r>
              <a:rPr lang="it-IT" sz="1700" b="1" dirty="0" err="1" smtClean="0"/>
              <a:t>machines</a:t>
            </a:r>
            <a:endParaRPr lang="it-IT" sz="1700" b="1" dirty="0" smtClean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</a:pPr>
            <a:endParaRPr lang="it-IT" sz="2000" b="1" dirty="0"/>
          </a:p>
          <a:p>
            <a:pPr lvl="0">
              <a:lnSpc>
                <a:spcPct val="80000"/>
              </a:lnSpc>
              <a:spcBef>
                <a:spcPts val="500"/>
              </a:spcBef>
              <a:buFont typeface="Arial" pitchFamily="34"/>
            </a:pPr>
            <a:r>
              <a:rPr lang="it-IT" sz="2000" b="1" dirty="0" err="1"/>
              <a:t>Mutual</a:t>
            </a:r>
            <a:r>
              <a:rPr lang="it-IT" sz="2000" b="1" dirty="0"/>
              <a:t> </a:t>
            </a:r>
            <a:r>
              <a:rPr lang="it-IT" sz="2000" b="1" dirty="0" err="1"/>
              <a:t>Exclusion</a:t>
            </a:r>
            <a:r>
              <a:rPr lang="it-IT" sz="2000" b="1" dirty="0"/>
              <a:t> </a:t>
            </a:r>
            <a:r>
              <a:rPr lang="it-IT" sz="2000" b="1" dirty="0" smtClean="0"/>
              <a:t> </a:t>
            </a:r>
            <a:r>
              <a:rPr lang="it-IT" sz="2000" dirty="0" smtClean="0"/>
              <a:t>with  </a:t>
            </a:r>
            <a:r>
              <a:rPr lang="it-IT" sz="2000" b="1" dirty="0" smtClean="0"/>
              <a:t>K-State </a:t>
            </a:r>
            <a:r>
              <a:rPr lang="it-IT" sz="2000" b="1" dirty="0" err="1"/>
              <a:t>machines</a:t>
            </a:r>
            <a:endParaRPr lang="it-IT" sz="2000" b="1" dirty="0"/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it-IT" sz="2000" dirty="0"/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r>
              <a:rPr lang="it-IT" sz="2000" dirty="0"/>
              <a:t>	</a:t>
            </a: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134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/>
          <p:cNvSpPr txBox="1">
            <a:spLocks/>
          </p:cNvSpPr>
          <p:nvPr/>
        </p:nvSpPr>
        <p:spPr>
          <a:xfrm>
            <a:off x="2173288" y="193675"/>
            <a:ext cx="10018712" cy="1030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r>
              <a:rPr lang="it-IT" dirty="0" err="1" smtClean="0"/>
              <a:t>Example</a:t>
            </a:r>
            <a:r>
              <a:rPr lang="it-IT" dirty="0" smtClean="0"/>
              <a:t> 3-state </a:t>
            </a:r>
            <a:r>
              <a:rPr lang="it-IT" dirty="0" err="1" smtClean="0"/>
              <a:t>machines</a:t>
            </a:r>
            <a:endParaRPr lang="it-IT" dirty="0"/>
          </a:p>
        </p:txBody>
      </p:sp>
      <p:sp>
        <p:nvSpPr>
          <p:cNvPr id="40" name="Ovale 3"/>
          <p:cNvSpPr/>
          <p:nvPr/>
        </p:nvSpPr>
        <p:spPr>
          <a:xfrm>
            <a:off x="4298093" y="1647836"/>
            <a:ext cx="855448" cy="7466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p0</a:t>
            </a:r>
            <a:endParaRPr lang="it-IT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41" name="Ovale 4"/>
          <p:cNvSpPr/>
          <p:nvPr/>
        </p:nvSpPr>
        <p:spPr>
          <a:xfrm>
            <a:off x="6043299" y="3046009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Ovale 5"/>
          <p:cNvSpPr/>
          <p:nvPr/>
        </p:nvSpPr>
        <p:spPr>
          <a:xfrm>
            <a:off x="3422066" y="4656074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Ovale 6"/>
          <p:cNvSpPr/>
          <p:nvPr/>
        </p:nvSpPr>
        <p:spPr>
          <a:xfrm>
            <a:off x="5187850" y="4654667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Ovale 7"/>
          <p:cNvSpPr/>
          <p:nvPr/>
        </p:nvSpPr>
        <p:spPr>
          <a:xfrm>
            <a:off x="2484271" y="3046009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p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4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5" name="Connettore 1 14"/>
          <p:cNvCxnSpPr/>
          <p:nvPr/>
        </p:nvCxnSpPr>
        <p:spPr>
          <a:xfrm flipV="1">
            <a:off x="2932794" y="2021597"/>
            <a:ext cx="1351794" cy="102441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46" name="Connettore 1 16"/>
          <p:cNvCxnSpPr>
            <a:stCxn id="40" idx="1"/>
            <a:endCxn id="41" idx="0"/>
          </p:cNvCxnSpPr>
          <p:nvPr/>
        </p:nvCxnSpPr>
        <p:spPr>
          <a:xfrm>
            <a:off x="5153541" y="2021186"/>
            <a:ext cx="1317482" cy="102482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47" name="Connettore 1 18"/>
          <p:cNvCxnSpPr>
            <a:stCxn id="44" idx="2"/>
            <a:endCxn id="42" idx="4"/>
          </p:cNvCxnSpPr>
          <p:nvPr/>
        </p:nvCxnSpPr>
        <p:spPr>
          <a:xfrm>
            <a:off x="2911995" y="3801403"/>
            <a:ext cx="635348" cy="96529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48" name="Connettore 1 26"/>
          <p:cNvCxnSpPr>
            <a:stCxn id="41" idx="2"/>
            <a:endCxn id="43" idx="7"/>
          </p:cNvCxnSpPr>
          <p:nvPr/>
        </p:nvCxnSpPr>
        <p:spPr>
          <a:xfrm flipH="1">
            <a:off x="5918021" y="3801403"/>
            <a:ext cx="553002" cy="96388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49" name="Connettore 1 28"/>
          <p:cNvCxnSpPr>
            <a:stCxn id="42" idx="1"/>
            <a:endCxn id="43" idx="3"/>
          </p:cNvCxnSpPr>
          <p:nvPr/>
        </p:nvCxnSpPr>
        <p:spPr>
          <a:xfrm flipV="1">
            <a:off x="4277514" y="5032364"/>
            <a:ext cx="910336" cy="140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50" name="Rettangolo 49"/>
          <p:cNvSpPr/>
          <p:nvPr/>
        </p:nvSpPr>
        <p:spPr>
          <a:xfrm>
            <a:off x="4361518" y="1369043"/>
            <a:ext cx="7285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bottom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2619634" y="2753268"/>
            <a:ext cx="43300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4003777" y="1713408"/>
            <a:ext cx="2600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5193543" y="1720438"/>
            <a:ext cx="2824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ttangolo 61"/>
          <p:cNvSpPr/>
          <p:nvPr/>
        </p:nvSpPr>
        <p:spPr>
          <a:xfrm>
            <a:off x="7697910" y="1099312"/>
            <a:ext cx="2548771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Who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has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 the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privilege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???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7761336" y="1434579"/>
            <a:ext cx="4235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8083787" y="1434579"/>
            <a:ext cx="4235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7761336" y="1713408"/>
            <a:ext cx="9332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p2.S = R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7761336" y="2048672"/>
            <a:ext cx="30174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Only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p2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has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the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privilege</a:t>
            </a:r>
            <a:r>
              <a:rPr lang="it-IT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now</a:t>
            </a:r>
            <a:endParaRPr lang="it-IT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7481193" y="2413927"/>
            <a:ext cx="29822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stabilized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ttangolo 70"/>
          <p:cNvSpPr/>
          <p:nvPr/>
        </p:nvSpPr>
        <p:spPr>
          <a:xfrm flipH="1">
            <a:off x="7085176" y="4196643"/>
            <a:ext cx="39073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See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how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3200" b="1" cap="none" spc="0" dirty="0" err="1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evolves</a:t>
            </a:r>
            <a:r>
              <a:rPr lang="it-IT" sz="3200" b="1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endParaRPr lang="it-IT" sz="3200" b="1" cap="none" spc="0" dirty="0">
              <a:ln w="0"/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it-IT"/>
              <a:t>Mutual Exclusion with      K-State machines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</p:spPr>
            <p:txBody>
              <a:bodyPr/>
              <a:lstStyle/>
              <a:p>
                <a:pPr lvl="0"/>
                <a:r>
                  <a:rPr lang="it-IT"/>
                  <a:t>Now we present Dijkstra self-stabilizing algorithm for the mutual exclusion on a ring.</a:t>
                </a:r>
              </a:p>
              <a:p>
                <a:pPr lvl="0"/>
                <a:r>
                  <a:rPr lang="it-IT"/>
                  <a:t>The notation used in this example is :</a:t>
                </a:r>
              </a:p>
              <a:p>
                <a:pPr lvl="1">
                  <a:buFont typeface="Wingdings" pitchFamily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/>
                  <a:t> = number of processes</a:t>
                </a:r>
              </a:p>
              <a:p>
                <a:pPr lvl="1">
                  <a:buFont typeface="Wingdings" pitchFamily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/>
                  <a:t> = state of process</a:t>
                </a:r>
              </a:p>
              <a:p>
                <a:pPr lvl="1">
                  <a:buFont typeface="Wingdings" pitchFamily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it-IT"/>
                  <a:t> = total number of states per machine</a:t>
                </a:r>
              </a:p>
              <a:p>
                <a:pPr lvl="1">
                  <a:buFont typeface="Wingdings" pitchFamily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it-IT"/>
                  <a:t> = state of left neighbor</a:t>
                </a:r>
              </a:p>
              <a:p>
                <a:pPr lvl="1">
                  <a:buFont typeface="Wingdings" pitchFamily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/>
                  <a:t> = state of right neighbor</a:t>
                </a:r>
              </a:p>
              <a:p>
                <a:pPr lvl="1">
                  <a:buFont typeface="Wingdings" pitchFamily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t-IT"/>
                  <a:t> = state of bottom machine</a:t>
                </a:r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  <a:blipFill rotWithShape="0">
                <a:blip r:embed="rId2"/>
                <a:stretch>
                  <a:fillRect l="-1511" t="-1876" b="-1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 dirty="0" err="1" smtClean="0"/>
              <a:t>Assumptions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244004" cy="4219315"/>
              </a:xfrm>
            </p:spPr>
            <p:txBody>
              <a:bodyPr/>
              <a:lstStyle/>
              <a:p>
                <a:pPr lvl="0"/>
                <a:r>
                  <a:rPr lang="it-IT" dirty="0" smtClean="0"/>
                  <a:t>A machine can </a:t>
                </a:r>
                <a:r>
                  <a:rPr lang="it-IT" dirty="0" err="1"/>
                  <a:t>enter</a:t>
                </a:r>
                <a:r>
                  <a:rPr lang="it-IT" dirty="0"/>
                  <a:t> in the </a:t>
                </a:r>
                <a:r>
                  <a:rPr lang="it-IT" dirty="0" err="1"/>
                  <a:t>critical</a:t>
                </a:r>
                <a:r>
                  <a:rPr lang="it-IT" dirty="0"/>
                  <a:t> </a:t>
                </a:r>
                <a:r>
                  <a:rPr lang="it-IT" dirty="0" err="1"/>
                  <a:t>section</a:t>
                </a:r>
                <a:r>
                  <a:rPr lang="it-IT" dirty="0"/>
                  <a:t>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has</a:t>
                </a:r>
                <a:r>
                  <a:rPr lang="it-IT" dirty="0"/>
                  <a:t> a </a:t>
                </a:r>
                <a:r>
                  <a:rPr lang="it-IT" dirty="0" err="1"/>
                  <a:t>privilege</a:t>
                </a:r>
                <a:r>
                  <a:rPr lang="it-IT" dirty="0"/>
                  <a:t>.</a:t>
                </a:r>
              </a:p>
              <a:p>
                <a:pPr lvl="0"/>
                <a:r>
                  <a:rPr lang="it-IT" dirty="0"/>
                  <a:t>The </a:t>
                </a:r>
                <a:r>
                  <a:rPr lang="it-IT" dirty="0" err="1"/>
                  <a:t>system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in a </a:t>
                </a:r>
                <a:r>
                  <a:rPr lang="it-IT" dirty="0" err="1"/>
                  <a:t>legal</a:t>
                </a:r>
                <a:r>
                  <a:rPr lang="it-IT" dirty="0"/>
                  <a:t> state </a:t>
                </a:r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it-IT" dirty="0" err="1"/>
                  <a:t>exactly</a:t>
                </a:r>
                <a:r>
                  <a:rPr lang="it-IT" dirty="0"/>
                  <a:t> </a:t>
                </a:r>
                <a:r>
                  <a:rPr lang="it-IT" dirty="0" err="1"/>
                  <a:t>one</a:t>
                </a:r>
                <a:r>
                  <a:rPr lang="it-IT" dirty="0"/>
                  <a:t> machine </a:t>
                </a:r>
                <a:r>
                  <a:rPr lang="it-IT" dirty="0" err="1"/>
                  <a:t>has</a:t>
                </a:r>
                <a:r>
                  <a:rPr lang="it-IT" dirty="0"/>
                  <a:t> a </a:t>
                </a:r>
                <a:r>
                  <a:rPr lang="it-IT" dirty="0" err="1"/>
                  <a:t>privilege</a:t>
                </a:r>
                <a:endParaRPr lang="it-IT" dirty="0"/>
              </a:p>
              <a:p>
                <a:pPr lvl="0"/>
                <a:r>
                  <a:rPr lang="it-IT" dirty="0"/>
                  <a:t>The goal of the self-</a:t>
                </a:r>
                <a:r>
                  <a:rPr lang="it-IT" dirty="0" err="1"/>
                  <a:t>stabilizing</a:t>
                </a:r>
                <a:r>
                  <a:rPr lang="it-IT" dirty="0"/>
                  <a:t> </a:t>
                </a:r>
                <a:r>
                  <a:rPr lang="it-IT" dirty="0" err="1"/>
                  <a:t>algorithm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to determinate </a:t>
                </a:r>
                <a:r>
                  <a:rPr lang="it-IT" dirty="0" err="1"/>
                  <a:t>who</a:t>
                </a:r>
                <a:r>
                  <a:rPr lang="it-IT" dirty="0"/>
                  <a:t> </a:t>
                </a:r>
                <a:r>
                  <a:rPr lang="it-IT" dirty="0" err="1"/>
                  <a:t>has</a:t>
                </a:r>
                <a:r>
                  <a:rPr lang="it-IT" dirty="0"/>
                  <a:t> the </a:t>
                </a:r>
                <a:r>
                  <a:rPr lang="it-IT" dirty="0" err="1"/>
                  <a:t>privilege</a:t>
                </a:r>
                <a:r>
                  <a:rPr lang="it-IT" dirty="0"/>
                  <a:t> and </a:t>
                </a:r>
                <a:r>
                  <a:rPr lang="it-IT" dirty="0" err="1"/>
                  <a:t>how</a:t>
                </a:r>
                <a:r>
                  <a:rPr lang="it-IT" dirty="0"/>
                  <a:t> the </a:t>
                </a:r>
                <a:r>
                  <a:rPr lang="it-IT" dirty="0" err="1"/>
                  <a:t>privileges</a:t>
                </a:r>
                <a:r>
                  <a:rPr lang="it-IT" dirty="0"/>
                  <a:t> </a:t>
                </a:r>
                <a:r>
                  <a:rPr lang="it-IT" dirty="0" err="1"/>
                  <a:t>move</a:t>
                </a:r>
                <a:r>
                  <a:rPr lang="it-IT" dirty="0"/>
                  <a:t> in the network.</a:t>
                </a:r>
              </a:p>
              <a:p>
                <a:pPr lvl="0"/>
                <a:r>
                  <a:rPr lang="it-IT" dirty="0" err="1"/>
                  <a:t>There</a:t>
                </a:r>
                <a:r>
                  <a:rPr lang="it-IT" dirty="0"/>
                  <a:t> are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machines</a:t>
                </a:r>
                <a:r>
                  <a:rPr lang="it-IT" dirty="0"/>
                  <a:t> </a:t>
                </a:r>
                <a:r>
                  <a:rPr lang="it-IT" dirty="0" err="1"/>
                  <a:t>numbered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0…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it-IT" dirty="0"/>
                  <a:t> </a:t>
                </a:r>
              </a:p>
              <a:p>
                <a:pPr lvl="0"/>
                <a:r>
                  <a:rPr lang="it-IT" dirty="0"/>
                  <a:t>The state of </a:t>
                </a:r>
                <a:r>
                  <a:rPr lang="it-IT" dirty="0" err="1"/>
                  <a:t>any</a:t>
                </a:r>
                <a:r>
                  <a:rPr lang="it-IT" dirty="0"/>
                  <a:t> machine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determinated</a:t>
                </a:r>
                <a:r>
                  <a:rPr lang="it-IT" dirty="0"/>
                  <a:t> by </a:t>
                </a:r>
                <a:r>
                  <a:rPr lang="it-IT" dirty="0" err="1"/>
                  <a:t>its</a:t>
                </a:r>
                <a:r>
                  <a:rPr lang="it-IT" dirty="0"/>
                  <a:t> </a:t>
                </a:r>
                <a:r>
                  <a:rPr lang="it-IT" dirty="0" err="1"/>
                  <a:t>label</a:t>
                </a:r>
                <a:r>
                  <a:rPr lang="it-IT" dirty="0"/>
                  <a:t> from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>
                            <a:latin typeface="Cambria Math" panose="02040503050406030204" pitchFamily="18" charset="0"/>
                          </a:rPr>
                          <m:t>0…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it-IT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it-IT" i="1" dirty="0">
                  <a:latin typeface="Cambria Math" pitchFamily="18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err="1"/>
                  <a:t>Remember</a:t>
                </a:r>
                <a:r>
                  <a:rPr lang="it-IT" dirty="0"/>
                  <a:t> the </a:t>
                </a:r>
                <a:r>
                  <a:rPr lang="it-IT" dirty="0" err="1"/>
                  <a:t>pseudocode</a:t>
                </a:r>
                <a:r>
                  <a:rPr lang="it-IT" dirty="0"/>
                  <a:t>:</a:t>
                </a:r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bottom machine : </a:t>
                </a:r>
                <a:r>
                  <a:rPr lang="it-IT" b="1" dirty="0" err="1"/>
                  <a:t>if</a:t>
                </a:r>
                <a:r>
                  <a:rPr lang="it-IT" dirty="0"/>
                  <a:t> 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b="1" dirty="0"/>
                  <a:t>) </a:t>
                </a:r>
                <a:r>
                  <a:rPr lang="it-IT" b="1" dirty="0" err="1"/>
                  <a:t>then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>
                        <a:latin typeface="Cambria Math" panose="02040503050406030204" pitchFamily="18" charset="0"/>
                      </a:rPr>
                      <m:t>+1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it-IT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/>
                  <a:t>Code for the </a:t>
                </a:r>
                <a:r>
                  <a:rPr lang="it-IT" dirty="0" err="1"/>
                  <a:t>other</a:t>
                </a:r>
                <a:r>
                  <a:rPr lang="it-IT" dirty="0"/>
                  <a:t> </a:t>
                </a:r>
                <a:r>
                  <a:rPr lang="it-IT" dirty="0" err="1"/>
                  <a:t>machines</a:t>
                </a:r>
                <a:r>
                  <a:rPr lang="it-IT" dirty="0"/>
                  <a:t>: </a:t>
                </a:r>
                <a:r>
                  <a:rPr lang="it-IT" b="1" dirty="0" err="1"/>
                  <a:t>if</a:t>
                </a:r>
                <a:r>
                  <a:rPr lang="it-IT" b="1" dirty="0"/>
                  <a:t> </a:t>
                </a:r>
                <a:r>
                  <a:rPr lang="it-IT" dirty="0"/>
                  <a:t>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/>
                  <a:t>) </a:t>
                </a:r>
                <a:r>
                  <a:rPr lang="it-IT" b="1" dirty="0" err="1"/>
                  <a:t>then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>
                        <a:latin typeface="Cambria Math" panose="02040503050406030204" pitchFamily="18" charset="0"/>
                      </a:rPr>
                      <m:t>=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it-IT" dirty="0"/>
              </a:p>
              <a:p>
                <a:pPr marL="0" lv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244004" cy="4219315"/>
              </a:xfrm>
              <a:blipFill rotWithShape="0">
                <a:blip r:embed="rId2"/>
                <a:stretch>
                  <a:fillRect l="-1487" t="-115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</p:spPr>
            <p:txBody>
              <a:bodyPr/>
              <a:lstStyle/>
              <a:p>
                <a:pPr lvl="0"/>
                <a:r>
                  <a:rPr lang="it-IT" dirty="0"/>
                  <a:t>The </a:t>
                </a:r>
                <a:r>
                  <a:rPr lang="it-IT" dirty="0" err="1"/>
                  <a:t>system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in a </a:t>
                </a:r>
                <a:r>
                  <a:rPr lang="it-IT" dirty="0" err="1"/>
                  <a:t>legal</a:t>
                </a:r>
                <a:r>
                  <a:rPr lang="it-IT" dirty="0"/>
                  <a:t> state </a:t>
                </a:r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it-IT" dirty="0" err="1"/>
                  <a:t>exactly</a:t>
                </a:r>
                <a:r>
                  <a:rPr lang="it-IT" dirty="0"/>
                  <a:t> </a:t>
                </a:r>
                <a:r>
                  <a:rPr lang="it-IT" dirty="0" err="1"/>
                  <a:t>one</a:t>
                </a:r>
                <a:r>
                  <a:rPr lang="it-IT" dirty="0"/>
                  <a:t> machine </a:t>
                </a:r>
                <a:r>
                  <a:rPr lang="it-IT" dirty="0" err="1"/>
                  <a:t>has</a:t>
                </a:r>
                <a:r>
                  <a:rPr lang="it-IT" dirty="0"/>
                  <a:t> the </a:t>
                </a:r>
                <a:r>
                  <a:rPr lang="it-IT" dirty="0" err="1"/>
                  <a:t>privilege</a:t>
                </a:r>
                <a:r>
                  <a:rPr lang="it-IT" dirty="0"/>
                  <a:t>.</a:t>
                </a:r>
              </a:p>
              <a:p>
                <a:pPr lvl="0"/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easy to </a:t>
                </a:r>
                <a:r>
                  <a:rPr lang="it-IT" dirty="0" err="1"/>
                  <a:t>verify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>
                        <a:latin typeface="Cambria Math" panose="02040503050406030204" pitchFamily="18" charset="0"/>
                      </a:rPr>
                      <m:t>…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i="1" baseline="-2500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baseline="-16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legal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and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it-IT" dirty="0" err="1"/>
                  <a:t>either</a:t>
                </a:r>
                <a:r>
                  <a:rPr lang="it-IT" dirty="0"/>
                  <a:t>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dirty="0"/>
                  <a:t> are </a:t>
                </a:r>
                <a:r>
                  <a:rPr lang="it-IT" dirty="0" err="1"/>
                  <a:t>equal</a:t>
                </a:r>
                <a:r>
                  <a:rPr lang="it-IT" dirty="0"/>
                  <a:t> or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exists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such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dirty="0"/>
                  <a:t> with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>
                        <a:latin typeface="Cambria Math" panose="02040503050406030204" pitchFamily="18" charset="0"/>
                      </a:rPr>
                      <m:t>≤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are </a:t>
                </a:r>
                <a:r>
                  <a:rPr lang="it-IT" dirty="0" err="1"/>
                  <a:t>equal</a:t>
                </a:r>
                <a:r>
                  <a:rPr lang="it-IT" dirty="0"/>
                  <a:t> to some </a:t>
                </a:r>
                <a:r>
                  <a:rPr lang="it-IT" dirty="0" err="1"/>
                  <a:t>value</a:t>
                </a:r>
                <a:r>
                  <a:rPr lang="it-IT" dirty="0"/>
                  <a:t> and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other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dirty="0"/>
                  <a:t> are </a:t>
                </a:r>
                <a:r>
                  <a:rPr lang="it-IT" dirty="0" err="1"/>
                  <a:t>equal</a:t>
                </a:r>
                <a:r>
                  <a:rPr lang="it-IT" dirty="0"/>
                  <a:t> to some </a:t>
                </a:r>
                <a:r>
                  <a:rPr lang="it-IT" dirty="0" err="1"/>
                  <a:t>other</a:t>
                </a:r>
                <a:r>
                  <a:rPr lang="it-IT" dirty="0"/>
                  <a:t> </a:t>
                </a:r>
                <a:r>
                  <a:rPr lang="it-IT" dirty="0" err="1"/>
                  <a:t>value</a:t>
                </a:r>
                <a:endParaRPr lang="it-IT" dirty="0"/>
              </a:p>
              <a:p>
                <a:pPr lvl="0"/>
                <a:r>
                  <a:rPr lang="it-IT" dirty="0"/>
                  <a:t>In the first case the bottom machine </a:t>
                </a:r>
                <a:r>
                  <a:rPr lang="it-IT" dirty="0" err="1"/>
                  <a:t>has</a:t>
                </a:r>
                <a:r>
                  <a:rPr lang="it-IT" dirty="0"/>
                  <a:t> the </a:t>
                </a:r>
                <a:r>
                  <a:rPr lang="it-IT" dirty="0" err="1"/>
                  <a:t>privilege</a:t>
                </a:r>
                <a:r>
                  <a:rPr lang="it-IT" dirty="0"/>
                  <a:t>, in the </a:t>
                </a:r>
                <a:r>
                  <a:rPr lang="it-IT" dirty="0" err="1"/>
                  <a:t>second</a:t>
                </a:r>
                <a:r>
                  <a:rPr lang="it-IT" dirty="0"/>
                  <a:t> case the machine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i="1" baseline="-2500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baseline="-1600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has</a:t>
                </a:r>
                <a:r>
                  <a:rPr lang="it-IT" dirty="0"/>
                  <a:t> the </a:t>
                </a:r>
                <a:r>
                  <a:rPr lang="it-IT" dirty="0" err="1"/>
                  <a:t>privilege</a:t>
                </a:r>
                <a:r>
                  <a:rPr lang="it-IT" dirty="0"/>
                  <a:t>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𝑳𝒆𝒎𝒎𝒂</m:t>
                    </m:r>
                    <m:r>
                      <a:rPr lang="it-IT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it-IT" b="1" i="1" dirty="0" err="1">
                    <a:latin typeface="Calibri Light"/>
                  </a:rPr>
                  <a:t>if</a:t>
                </a:r>
                <a:r>
                  <a:rPr lang="it-IT" b="1" i="1" dirty="0">
                    <a:latin typeface="Calibri Light"/>
                  </a:rPr>
                  <a:t> the </a:t>
                </a:r>
                <a:r>
                  <a:rPr lang="it-IT" b="1" i="1" dirty="0" err="1">
                    <a:latin typeface="Calibri Light"/>
                  </a:rPr>
                  <a:t>system</a:t>
                </a:r>
                <a:r>
                  <a:rPr lang="it-IT" b="1" i="1" dirty="0">
                    <a:latin typeface="Calibri Light"/>
                  </a:rPr>
                  <a:t> </a:t>
                </a:r>
                <a:r>
                  <a:rPr lang="it-IT" b="1" i="1" dirty="0" err="1">
                    <a:latin typeface="Calibri Light"/>
                  </a:rPr>
                  <a:t>is</a:t>
                </a:r>
                <a:r>
                  <a:rPr lang="it-IT" b="1" i="1" dirty="0">
                    <a:latin typeface="Calibri Light"/>
                  </a:rPr>
                  <a:t> in a </a:t>
                </a:r>
                <a:r>
                  <a:rPr lang="it-IT" b="1" i="1" dirty="0" err="1">
                    <a:latin typeface="Calibri Light"/>
                  </a:rPr>
                  <a:t>legal</a:t>
                </a:r>
                <a:r>
                  <a:rPr lang="it-IT" b="1" i="1" dirty="0">
                    <a:latin typeface="Calibri Light"/>
                  </a:rPr>
                  <a:t> state, </a:t>
                </a:r>
                <a:r>
                  <a:rPr lang="it-IT" b="1" i="1" dirty="0" err="1">
                    <a:latin typeface="Calibri Light"/>
                  </a:rPr>
                  <a:t>then</a:t>
                </a:r>
                <a:r>
                  <a:rPr lang="it-IT" b="1" i="1" dirty="0">
                    <a:latin typeface="Calibri Light"/>
                  </a:rPr>
                  <a:t> </a:t>
                </a:r>
                <a:r>
                  <a:rPr lang="it-IT" b="1" i="1" dirty="0" err="1">
                    <a:latin typeface="Calibri Light"/>
                  </a:rPr>
                  <a:t>it</a:t>
                </a:r>
                <a:r>
                  <a:rPr lang="it-IT" b="1" i="1" dirty="0">
                    <a:latin typeface="Calibri Light"/>
                  </a:rPr>
                  <a:t> </a:t>
                </a:r>
                <a:r>
                  <a:rPr lang="it-IT" b="1" i="1" dirty="0" err="1">
                    <a:latin typeface="Calibri Light"/>
                  </a:rPr>
                  <a:t>will</a:t>
                </a:r>
                <a:r>
                  <a:rPr lang="it-IT" b="1" i="1" dirty="0">
                    <a:latin typeface="Calibri Light"/>
                  </a:rPr>
                  <a:t> stay </a:t>
                </a:r>
                <a:r>
                  <a:rPr lang="it-IT" b="1" i="1" dirty="0" err="1">
                    <a:latin typeface="Calibri Light"/>
                  </a:rPr>
                  <a:t>legal</a:t>
                </a:r>
                <a:r>
                  <a:rPr lang="it-IT" b="1" i="1" dirty="0">
                    <a:latin typeface="Calibri Light"/>
                  </a:rPr>
                  <a:t>.</a:t>
                </a:r>
                <a:endParaRPr lang="it-IT" b="1" i="1" dirty="0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  <a:blipFill rotWithShape="0">
                <a:blip r:embed="rId2"/>
                <a:stretch>
                  <a:fillRect l="-1511" r="-10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Proof of 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4"/>
                <a:ext cx="10529090" cy="223634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𝑳𝒆𝒎𝒎𝒂</m:t>
                    </m:r>
                    <m:r>
                      <a:rPr lang="it-IT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it-IT" b="1" dirty="0"/>
                  <a:t>a </a:t>
                </a:r>
                <a:r>
                  <a:rPr lang="it-IT" b="1" dirty="0" err="1"/>
                  <a:t>sequence</a:t>
                </a:r>
                <a:r>
                  <a:rPr lang="it-IT" b="1" dirty="0"/>
                  <a:t> of </a:t>
                </a:r>
                <a:r>
                  <a:rPr lang="it-IT" b="1" dirty="0" err="1"/>
                  <a:t>moves</a:t>
                </a:r>
                <a:r>
                  <a:rPr lang="it-IT" b="1" dirty="0"/>
                  <a:t> in </a:t>
                </a:r>
                <a:r>
                  <a:rPr lang="it-IT" b="1" dirty="0" err="1"/>
                  <a:t>which</a:t>
                </a:r>
                <a:r>
                  <a:rPr lang="it-IT" b="1" dirty="0"/>
                  <a:t> the bottom machine </a:t>
                </a:r>
                <a:r>
                  <a:rPr lang="it-IT" b="1" dirty="0" err="1"/>
                  <a:t>does</a:t>
                </a:r>
                <a:r>
                  <a:rPr lang="it-IT" b="1" dirty="0"/>
                  <a:t> </a:t>
                </a:r>
                <a:r>
                  <a:rPr lang="it-IT" b="1" dirty="0" err="1"/>
                  <a:t>not</a:t>
                </a:r>
                <a:r>
                  <a:rPr lang="it-IT" b="1" dirty="0"/>
                  <a:t> </a:t>
                </a:r>
                <a:r>
                  <a:rPr lang="it-IT" b="1" dirty="0" err="1"/>
                  <a:t>move</a:t>
                </a:r>
                <a:r>
                  <a:rPr lang="it-IT" b="1" dirty="0"/>
                  <a:t> </a:t>
                </a:r>
                <a:r>
                  <a:rPr lang="it-IT" b="1" dirty="0" err="1"/>
                  <a:t>is</a:t>
                </a:r>
                <a:r>
                  <a:rPr lang="it-IT" b="1" dirty="0"/>
                  <a:t> </a:t>
                </a:r>
                <a:r>
                  <a:rPr lang="it-IT" b="1" dirty="0" err="1"/>
                  <a:t>at</a:t>
                </a:r>
                <a:r>
                  <a:rPr lang="it-IT" b="1" dirty="0"/>
                  <a:t> </a:t>
                </a:r>
                <a:r>
                  <a:rPr lang="it-IT" b="1" dirty="0" err="1"/>
                  <a:t>most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it-IT" b="1" dirty="0" smtClean="0"/>
                  <a:t>(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it-IT" b="1" i="1" baseline="30000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it-IT" b="1" dirty="0" smtClean="0"/>
                  <a:t>)</a:t>
                </a:r>
                <a:endParaRPr lang="it-IT" b="1" dirty="0"/>
              </a:p>
              <a:p>
                <a:pPr lvl="0"/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𝑷𝒓𝒐𝒐𝒇</m:t>
                    </m:r>
                  </m:oMath>
                </a14:m>
                <a:r>
                  <a:rPr lang="it-IT" dirty="0"/>
                  <a:t>: </a:t>
                </a:r>
                <a:r>
                  <a:rPr lang="it-IT" dirty="0" smtClean="0"/>
                  <a:t>in the best case the </a:t>
                </a: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moves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it-IT" dirty="0" smtClean="0"/>
                  <a:t>, </a:t>
                </a:r>
                <a:r>
                  <a:rPr lang="it-IT" dirty="0" smtClean="0"/>
                  <a:t>obviously;</a:t>
                </a:r>
                <a:endParaRPr lang="it-IT" dirty="0" smtClean="0"/>
              </a:p>
              <a:p>
                <a:pPr lvl="0"/>
                <a:r>
                  <a:rPr lang="it-IT" dirty="0" err="1" smtClean="0"/>
                  <a:t>Let’s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analyze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worst</a:t>
                </a:r>
                <a:r>
                  <a:rPr lang="it-IT" dirty="0" smtClean="0"/>
                  <a:t> case:</a:t>
                </a:r>
                <a:endParaRPr lang="it-IT" dirty="0"/>
              </a:p>
              <a:p>
                <a:pPr lvl="0"/>
                <a:r>
                  <a:rPr lang="it-IT" dirty="0" smtClean="0"/>
                  <a:t>For the </a:t>
                </a:r>
                <a:r>
                  <a:rPr lang="it-IT" dirty="0" err="1" smtClean="0"/>
                  <a:t>sake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semplicity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we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consider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it-IT" dirty="0"/>
              </a:p>
              <a:p>
                <a:pPr lvl="0"/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4"/>
                <a:ext cx="10529090" cy="2236344"/>
              </a:xfrm>
              <a:blipFill rotWithShape="0">
                <a:blip r:embed="rId2"/>
                <a:stretch>
                  <a:fillRect l="-1448" t="-23161" b="-10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e 3"/>
          <p:cNvSpPr/>
          <p:nvPr/>
        </p:nvSpPr>
        <p:spPr>
          <a:xfrm>
            <a:off x="8215776" y="2739345"/>
            <a:ext cx="855448" cy="7466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46" name="Ovale 4"/>
          <p:cNvSpPr/>
          <p:nvPr/>
        </p:nvSpPr>
        <p:spPr>
          <a:xfrm>
            <a:off x="10017317" y="3504568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Ovale 5"/>
          <p:cNvSpPr/>
          <p:nvPr/>
        </p:nvSpPr>
        <p:spPr>
          <a:xfrm>
            <a:off x="6449427" y="4971342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Ovale 6"/>
          <p:cNvSpPr/>
          <p:nvPr/>
        </p:nvSpPr>
        <p:spPr>
          <a:xfrm>
            <a:off x="10019467" y="4860717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Ovale 7"/>
          <p:cNvSpPr/>
          <p:nvPr/>
        </p:nvSpPr>
        <p:spPr>
          <a:xfrm>
            <a:off x="6449427" y="3496171"/>
            <a:ext cx="855448" cy="71442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0" name="Connettore 1 14"/>
          <p:cNvCxnSpPr>
            <a:stCxn id="49" idx="0"/>
            <a:endCxn id="45" idx="3"/>
          </p:cNvCxnSpPr>
          <p:nvPr/>
        </p:nvCxnSpPr>
        <p:spPr>
          <a:xfrm flipV="1">
            <a:off x="6877151" y="3112695"/>
            <a:ext cx="1338625" cy="38347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51" name="Connettore 1 16"/>
          <p:cNvCxnSpPr>
            <a:stCxn id="45" idx="1"/>
            <a:endCxn id="46" idx="0"/>
          </p:cNvCxnSpPr>
          <p:nvPr/>
        </p:nvCxnSpPr>
        <p:spPr>
          <a:xfrm>
            <a:off x="9071224" y="3112695"/>
            <a:ext cx="1373817" cy="39187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52" name="Connettore 1 18"/>
          <p:cNvCxnSpPr>
            <a:stCxn id="49" idx="2"/>
            <a:endCxn id="47" idx="0"/>
          </p:cNvCxnSpPr>
          <p:nvPr/>
        </p:nvCxnSpPr>
        <p:spPr>
          <a:xfrm>
            <a:off x="6877151" y="4210596"/>
            <a:ext cx="0" cy="76074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53" name="Connettore 1 26"/>
          <p:cNvCxnSpPr>
            <a:endCxn id="48" idx="0"/>
          </p:cNvCxnSpPr>
          <p:nvPr/>
        </p:nvCxnSpPr>
        <p:spPr>
          <a:xfrm>
            <a:off x="10447190" y="4180389"/>
            <a:ext cx="1" cy="68032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55" name="Rettangolo 54"/>
          <p:cNvSpPr/>
          <p:nvPr/>
        </p:nvSpPr>
        <p:spPr>
          <a:xfrm>
            <a:off x="8272336" y="2466323"/>
            <a:ext cx="7285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bottom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7914595" y="2810688"/>
            <a:ext cx="2600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9104361" y="2817718"/>
            <a:ext cx="2824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endParaRPr lang="it-IT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Ovale 6"/>
          <p:cNvSpPr/>
          <p:nvPr/>
        </p:nvSpPr>
        <p:spPr>
          <a:xfrm>
            <a:off x="9277593" y="5933524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Ovale 6"/>
          <p:cNvSpPr/>
          <p:nvPr/>
        </p:nvSpPr>
        <p:spPr>
          <a:xfrm>
            <a:off x="7304875" y="5933524"/>
            <a:ext cx="855448" cy="7553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5" name="Connettore 1 94"/>
          <p:cNvCxnSpPr>
            <a:stCxn id="93" idx="1"/>
            <a:endCxn id="82" idx="3"/>
          </p:cNvCxnSpPr>
          <p:nvPr/>
        </p:nvCxnSpPr>
        <p:spPr>
          <a:xfrm>
            <a:off x="8160323" y="6311221"/>
            <a:ext cx="1117270" cy="0"/>
          </a:xfrm>
          <a:prstGeom prst="line">
            <a:avLst/>
          </a:prstGeom>
          <a:ln w="476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18"/>
          <p:cNvCxnSpPr>
            <a:endCxn id="93" idx="4"/>
          </p:cNvCxnSpPr>
          <p:nvPr/>
        </p:nvCxnSpPr>
        <p:spPr>
          <a:xfrm>
            <a:off x="7056156" y="5671652"/>
            <a:ext cx="373996" cy="37249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2" name="Connettore 1 18"/>
          <p:cNvCxnSpPr>
            <a:stCxn id="48" idx="2"/>
            <a:endCxn id="82" idx="7"/>
          </p:cNvCxnSpPr>
          <p:nvPr/>
        </p:nvCxnSpPr>
        <p:spPr>
          <a:xfrm flipH="1">
            <a:off x="10007764" y="5616111"/>
            <a:ext cx="439427" cy="42803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tangolo 114"/>
              <p:cNvSpPr/>
              <p:nvPr/>
            </p:nvSpPr>
            <p:spPr>
              <a:xfrm>
                <a:off x="6286636" y="3679613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5" name="Rettangolo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36" y="3679613"/>
                <a:ext cx="118102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ttangolo 115"/>
              <p:cNvSpPr/>
              <p:nvPr/>
            </p:nvSpPr>
            <p:spPr>
              <a:xfrm>
                <a:off x="6286636" y="5140235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6" name="Rettangolo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36" y="5140235"/>
                <a:ext cx="118102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ttangolo 116"/>
              <p:cNvSpPr/>
              <p:nvPr/>
            </p:nvSpPr>
            <p:spPr>
              <a:xfrm>
                <a:off x="7173247" y="6121355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7" name="Rettangolo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247" y="6121355"/>
                <a:ext cx="118102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ttangolo 117"/>
              <p:cNvSpPr/>
              <p:nvPr/>
            </p:nvSpPr>
            <p:spPr>
              <a:xfrm>
                <a:off x="8072191" y="2965425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8" name="Rettangolo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91" y="2965425"/>
                <a:ext cx="118102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ttangolo 119"/>
              <p:cNvSpPr/>
              <p:nvPr/>
            </p:nvSpPr>
            <p:spPr>
              <a:xfrm>
                <a:off x="9854526" y="3712321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0" name="Rettangolo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26" y="3712321"/>
                <a:ext cx="118102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ttangolo 120"/>
              <p:cNvSpPr/>
              <p:nvPr/>
            </p:nvSpPr>
            <p:spPr>
              <a:xfrm>
                <a:off x="9863192" y="5068470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1" name="Rettangolo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92" y="5068470"/>
                <a:ext cx="118102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ttangolo 121"/>
              <p:cNvSpPr/>
              <p:nvPr/>
            </p:nvSpPr>
            <p:spPr>
              <a:xfrm>
                <a:off x="9167617" y="6144960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2" name="Rettangolo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617" y="6144960"/>
                <a:ext cx="118102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/>
          <p:cNvSpPr/>
          <p:nvPr/>
        </p:nvSpPr>
        <p:spPr>
          <a:xfrm>
            <a:off x="1644091" y="3576100"/>
            <a:ext cx="361190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first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N-1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moves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/>
              <p:cNvSpPr/>
              <p:nvPr/>
            </p:nvSpPr>
            <p:spPr>
              <a:xfrm>
                <a:off x="6286634" y="5133981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34" y="5133981"/>
                <a:ext cx="118102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/>
              <p:cNvSpPr/>
              <p:nvPr/>
            </p:nvSpPr>
            <p:spPr>
              <a:xfrm>
                <a:off x="7179271" y="6113325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ttango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271" y="6113325"/>
                <a:ext cx="118102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/>
              <p:cNvSpPr/>
              <p:nvPr/>
            </p:nvSpPr>
            <p:spPr>
              <a:xfrm>
                <a:off x="9854524" y="3721735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ttango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24" y="3721735"/>
                <a:ext cx="118102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/>
              <p:cNvSpPr/>
              <p:nvPr/>
            </p:nvSpPr>
            <p:spPr>
              <a:xfrm>
                <a:off x="9854525" y="5069559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ttango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25" y="5069559"/>
                <a:ext cx="118102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/>
              <p:cNvSpPr/>
              <p:nvPr/>
            </p:nvSpPr>
            <p:spPr>
              <a:xfrm>
                <a:off x="9173641" y="6159263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ttango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641" y="6159263"/>
                <a:ext cx="118102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/>
              <p:cNvSpPr/>
              <p:nvPr/>
            </p:nvSpPr>
            <p:spPr>
              <a:xfrm>
                <a:off x="6286635" y="3673994"/>
                <a:ext cx="118102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ttango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35" y="3673994"/>
                <a:ext cx="118102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tangolo 38"/>
          <p:cNvSpPr/>
          <p:nvPr/>
        </p:nvSpPr>
        <p:spPr>
          <a:xfrm>
            <a:off x="1644091" y="3921699"/>
            <a:ext cx="38944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N-2 </a:t>
            </a:r>
            <a:r>
              <a:rPr lang="it-I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moves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05317" y="5085359"/>
            <a:ext cx="1446348" cy="3761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9015771" y="6155872"/>
            <a:ext cx="1446348" cy="3761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/>
              <p:cNvSpPr/>
              <p:nvPr/>
            </p:nvSpPr>
            <p:spPr>
              <a:xfrm>
                <a:off x="6153974" y="5142587"/>
                <a:ext cx="1446348" cy="3761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974" y="5142587"/>
                <a:ext cx="1446348" cy="37611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/>
              <p:cNvSpPr/>
              <p:nvPr/>
            </p:nvSpPr>
            <p:spPr>
              <a:xfrm>
                <a:off x="7040587" y="6121355"/>
                <a:ext cx="1446348" cy="3761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Rettango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587" y="6121355"/>
                <a:ext cx="1446348" cy="37611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/>
              <p:cNvSpPr/>
              <p:nvPr/>
            </p:nvSpPr>
            <p:spPr>
              <a:xfrm>
                <a:off x="6153974" y="3676980"/>
                <a:ext cx="1446348" cy="3761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ttango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974" y="3676980"/>
                <a:ext cx="1446348" cy="37611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1679179" y="4259962"/>
            <a:ext cx="29484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so on for N – 2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</a:t>
            </a:r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situation 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730933" y="5131102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9588102" y="6130657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7622587" y="6121355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/>
              <p:cNvSpPr/>
              <p:nvPr/>
            </p:nvSpPr>
            <p:spPr>
              <a:xfrm>
                <a:off x="6730933" y="3690535"/>
                <a:ext cx="2639154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it-IT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cap="none" spc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cap="none" spc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it-IT" b="0" i="1" cap="none" spc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it-IT" b="0" i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−(</m:t>
                    </m:r>
                    <m:r>
                      <a:rPr lang="it-IT" b="0" i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b="0" i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Rettango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933" y="3690535"/>
                <a:ext cx="2639154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2309" t="-11475" r="-1386" b="-311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686810" y="4914899"/>
                <a:ext cx="4559967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it-IT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at</a:t>
                </a:r>
                <a:r>
                  <a:rPr lang="it-IT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the </a:t>
                </a:r>
                <a14:m>
                  <m:oMath xmlns:m="http://schemas.openxmlformats.org/officeDocument/2006/math">
                    <m:r>
                      <a:rPr lang="it-IT" b="0" i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b="0" i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it-IT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it-IT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step</a:t>
                </a:r>
                <a:r>
                  <a:rPr lang="it-IT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the bottom </a:t>
                </a:r>
                <a:r>
                  <a:rPr lang="it-IT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get</a:t>
                </a:r>
                <a:r>
                  <a:rPr lang="it-IT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the </a:t>
                </a:r>
                <a:r>
                  <a:rPr lang="it-IT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privilege</a:t>
                </a:r>
                <a:r>
                  <a:rPr lang="it-IT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it-IT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10" y="4914899"/>
                <a:ext cx="4559967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936" t="-11475" r="-401" b="-311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/>
          <p:cNvSpPr/>
          <p:nvPr/>
        </p:nvSpPr>
        <p:spPr>
          <a:xfrm>
            <a:off x="6666617" y="3697599"/>
            <a:ext cx="4210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8426103" y="2934736"/>
            <a:ext cx="4210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1832965" y="5315768"/>
                <a:ext cx="323415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it-IT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it-IT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it-IT" b="0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it-IT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it-IT" b="0" i="0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it-IT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it-IT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it-IT" b="1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b="1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65" y="5315768"/>
                <a:ext cx="3234155" cy="6463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/>
          <p:cNvSpPr/>
          <p:nvPr/>
        </p:nvSpPr>
        <p:spPr>
          <a:xfrm>
            <a:off x="1617426" y="5998945"/>
            <a:ext cx="5432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the bottom machine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waits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finite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</a:t>
            </a:r>
            <a:r>
              <a:rPr lang="it-IT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it-IT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moves</a:t>
            </a:r>
            <a:endParaRPr lang="it-IT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5" grpId="0"/>
      <p:bldP spid="57" grpId="0"/>
      <p:bldP spid="58" grpId="0"/>
      <p:bldP spid="82" grpId="0" animBg="1"/>
      <p:bldP spid="93" grpId="0" animBg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20" grpId="0"/>
      <p:bldP spid="120" grpId="1"/>
      <p:bldP spid="121" grpId="0"/>
      <p:bldP spid="121" grpId="1"/>
      <p:bldP spid="122" grpId="0"/>
      <p:bldP spid="122" grpId="1"/>
      <p:bldP spid="6" grpId="0"/>
      <p:bldP spid="32" grpId="0"/>
      <p:bldP spid="32" grpId="1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39" grpId="0"/>
      <p:bldP spid="4" grpId="0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5" grpId="1"/>
      <p:bldP spid="7" grpId="0"/>
      <p:bldP spid="43" grpId="0"/>
      <p:bldP spid="44" grpId="0"/>
      <p:bldP spid="54" grpId="0"/>
      <p:bldP spid="54" grpId="1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𝑳𝒆𝒎𝒎𝒂</m:t>
                    </m:r>
                    <m:r>
                      <a:rPr lang="it-IT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it-IT" b="1" dirty="0" err="1"/>
                  <a:t>Given</a:t>
                </a:r>
                <a:r>
                  <a:rPr lang="it-IT" b="1" dirty="0"/>
                  <a:t> </a:t>
                </a:r>
                <a:r>
                  <a:rPr lang="it-IT" b="1" dirty="0" err="1"/>
                  <a:t>any</a:t>
                </a:r>
                <a:r>
                  <a:rPr lang="it-IT" b="1" dirty="0"/>
                  <a:t> </a:t>
                </a:r>
                <a:r>
                  <a:rPr lang="it-IT" b="1" dirty="0" err="1"/>
                  <a:t>configuration</a:t>
                </a:r>
                <a:r>
                  <a:rPr lang="it-IT" b="1" dirty="0"/>
                  <a:t> of the ring, </a:t>
                </a:r>
                <a:r>
                  <a:rPr lang="it-IT" b="1" dirty="0" err="1"/>
                  <a:t>either</a:t>
                </a:r>
                <a:r>
                  <a:rPr lang="it-IT" b="1" dirty="0"/>
                  <a:t>:</a:t>
                </a:r>
              </a:p>
              <a:p>
                <a:pPr lvl="1">
                  <a:buFont typeface="Wingdings" pitchFamily="2"/>
                  <a:buChar char="§"/>
                </a:pP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1:</m:t>
                    </m:r>
                  </m:oMath>
                </a14:m>
                <a:r>
                  <a:rPr lang="it-IT" dirty="0"/>
                  <a:t> no </a:t>
                </a:r>
                <a:r>
                  <a:rPr lang="it-IT" dirty="0" err="1"/>
                  <a:t>other</a:t>
                </a:r>
                <a:r>
                  <a:rPr lang="it-IT" dirty="0"/>
                  <a:t> machine </a:t>
                </a:r>
                <a:r>
                  <a:rPr lang="it-IT" dirty="0" err="1"/>
                  <a:t>has</a:t>
                </a:r>
                <a:r>
                  <a:rPr lang="it-IT" dirty="0"/>
                  <a:t> the </a:t>
                </a:r>
                <a:r>
                  <a:rPr lang="it-IT" dirty="0" err="1"/>
                  <a:t>same</a:t>
                </a:r>
                <a:r>
                  <a:rPr lang="it-IT" dirty="0"/>
                  <a:t> </a:t>
                </a:r>
                <a:r>
                  <a:rPr lang="it-IT" dirty="0" err="1"/>
                  <a:t>label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the bottom, or</a:t>
                </a:r>
              </a:p>
              <a:p>
                <a:pPr lvl="1">
                  <a:buFont typeface="Wingdings" pitchFamily="2"/>
                  <a:buChar char="§"/>
                </a:pPr>
                <a:r>
                  <a:rPr lang="it-IT" dirty="0">
                    <a:latin typeface="Calibri Light"/>
                  </a:rPr>
                  <a:t>2: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exist</a:t>
                </a:r>
                <a:r>
                  <a:rPr lang="it-IT" dirty="0"/>
                  <a:t> a </a:t>
                </a:r>
                <a:r>
                  <a:rPr lang="it-IT" dirty="0" err="1"/>
                  <a:t>label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different</a:t>
                </a:r>
                <a:r>
                  <a:rPr lang="it-IT" dirty="0"/>
                  <a:t> from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 smtClean="0"/>
                  <a:t>machines</a:t>
                </a:r>
                <a:r>
                  <a:rPr lang="it-IT" dirty="0" smtClean="0"/>
                  <a:t>.</a:t>
                </a:r>
                <a:endParaRPr lang="it-IT" dirty="0"/>
              </a:p>
              <a:p>
                <a:pPr lvl="1">
                  <a:buFont typeface="Wingdings" pitchFamily="2"/>
                  <a:buChar char="§"/>
                </a:pPr>
                <a:r>
                  <a:rPr lang="it-IT" dirty="0" err="1"/>
                  <a:t>Furthermore</a:t>
                </a:r>
                <a:r>
                  <a:rPr lang="it-IT" dirty="0"/>
                  <a:t>, </a:t>
                </a:r>
                <a:r>
                  <a:rPr lang="it-IT" dirty="0" err="1"/>
                  <a:t>within</a:t>
                </a:r>
                <a:r>
                  <a:rPr lang="it-IT" dirty="0"/>
                  <a:t> a finite </a:t>
                </a:r>
                <a:r>
                  <a:rPr lang="it-IT" dirty="0" err="1"/>
                  <a:t>number</a:t>
                </a:r>
                <a:r>
                  <a:rPr lang="it-IT" dirty="0"/>
                  <a:t> of </a:t>
                </a:r>
                <a:r>
                  <a:rPr lang="it-IT" dirty="0" err="1"/>
                  <a:t>moves</a:t>
                </a:r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will</a:t>
                </a:r>
                <a:r>
                  <a:rPr lang="it-IT" dirty="0"/>
                  <a:t> be </a:t>
                </a:r>
                <a:r>
                  <a:rPr lang="it-IT" dirty="0" err="1"/>
                  <a:t>true</a:t>
                </a:r>
                <a:endParaRPr lang="it-IT" dirty="0"/>
              </a:p>
              <a:p>
                <a:pPr lvl="0">
                  <a:buFont typeface="Arial" pitchFamily="34"/>
                </a:pP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𝑷𝒓𝒐𝒐𝒇</m:t>
                    </m:r>
                    <m:r>
                      <a:rPr lang="it-IT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dirty="0" err="1"/>
                  <a:t>We</a:t>
                </a:r>
                <a:r>
                  <a:rPr lang="it-IT" dirty="0"/>
                  <a:t> show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does</a:t>
                </a:r>
                <a:r>
                  <a:rPr lang="it-IT" dirty="0"/>
                  <a:t> </a:t>
                </a:r>
                <a:r>
                  <a:rPr lang="it-IT" dirty="0" err="1"/>
                  <a:t>not</a:t>
                </a:r>
                <a:r>
                  <a:rPr lang="it-IT" dirty="0"/>
                  <a:t> </a:t>
                </a:r>
                <a:r>
                  <a:rPr lang="it-IT" dirty="0" err="1"/>
                  <a:t>hold</a:t>
                </a:r>
                <a:r>
                  <a:rPr lang="it-IT" dirty="0"/>
                  <a:t>, </a:t>
                </a:r>
                <a:r>
                  <a:rPr lang="it-IT" dirty="0" err="1"/>
                  <a:t>then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true</a:t>
                </a:r>
                <a:r>
                  <a:rPr lang="it-IT" dirty="0"/>
                  <a:t>. </a:t>
                </a:r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exist</a:t>
                </a:r>
                <a:r>
                  <a:rPr lang="it-IT" dirty="0"/>
                  <a:t> a machine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has</a:t>
                </a:r>
                <a:r>
                  <a:rPr lang="it-IT" dirty="0"/>
                  <a:t> the </a:t>
                </a:r>
                <a:r>
                  <a:rPr lang="it-IT" dirty="0" err="1"/>
                  <a:t>same</a:t>
                </a:r>
                <a:r>
                  <a:rPr lang="it-IT" dirty="0"/>
                  <a:t> </a:t>
                </a:r>
                <a:r>
                  <a:rPr lang="it-IT" dirty="0" err="1"/>
                  <a:t>label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of bottom, </a:t>
                </a:r>
                <a:r>
                  <a:rPr lang="it-IT" dirty="0" err="1"/>
                  <a:t>then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are </a:t>
                </a:r>
                <a:r>
                  <a:rPr lang="it-IT" dirty="0" err="1"/>
                  <a:t>now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/>
                  <a:t>labels </a:t>
                </a:r>
                <a:r>
                  <a:rPr lang="it-IT" dirty="0" err="1"/>
                  <a:t>left</a:t>
                </a:r>
                <a:r>
                  <a:rPr lang="it-IT" dirty="0"/>
                  <a:t> to be </a:t>
                </a:r>
                <a:r>
                  <a:rPr lang="it-IT" dirty="0" err="1"/>
                  <a:t>distributed</a:t>
                </a:r>
                <a:r>
                  <a:rPr lang="it-IT" dirty="0"/>
                  <a:t> </a:t>
                </a:r>
                <a:r>
                  <a:rPr lang="it-IT" dirty="0" err="1"/>
                  <a:t>among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machines</a:t>
                </a:r>
                <a:r>
                  <a:rPr lang="it-IT" dirty="0"/>
                  <a:t>. </a:t>
                </a:r>
                <a:r>
                  <a:rPr lang="it-IT" dirty="0" err="1"/>
                  <a:t>Since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dirty="0"/>
                  <a:t>,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get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some </a:t>
                </a:r>
                <a:r>
                  <a:rPr lang="it-IT" dirty="0" err="1"/>
                  <a:t>label</a:t>
                </a:r>
                <a:r>
                  <a:rPr lang="it-IT" dirty="0"/>
                  <a:t> </a:t>
                </a:r>
                <a:r>
                  <a:rPr lang="it-IT" dirty="0" err="1"/>
                  <a:t>which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not</a:t>
                </a:r>
                <a:r>
                  <a:rPr lang="it-IT" dirty="0"/>
                  <a:t> </a:t>
                </a:r>
                <a:r>
                  <a:rPr lang="it-IT" dirty="0" err="1"/>
                  <a:t>used</a:t>
                </a:r>
                <a:r>
                  <a:rPr lang="it-IT" dirty="0"/>
                  <a:t>.</a:t>
                </a:r>
              </a:p>
              <a:p>
                <a:pPr lvl="0">
                  <a:buFont typeface="Arial" pitchFamily="34"/>
                </a:pPr>
                <a:r>
                  <a:rPr lang="it-IT" dirty="0"/>
                  <a:t>To show the </a:t>
                </a:r>
                <a:r>
                  <a:rPr lang="it-IT" dirty="0" err="1"/>
                  <a:t>second</a:t>
                </a:r>
                <a:r>
                  <a:rPr lang="it-IT" dirty="0"/>
                  <a:t> part, first note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some </a:t>
                </a:r>
                <a:r>
                  <a:rPr lang="it-IT" dirty="0" err="1"/>
                  <a:t>label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missing</a:t>
                </a:r>
                <a:r>
                  <a:rPr lang="it-IT" dirty="0"/>
                  <a:t> from the network, </a:t>
                </a:r>
                <a:r>
                  <a:rPr lang="it-IT" dirty="0" err="1"/>
                  <a:t>then</a:t>
                </a:r>
                <a:r>
                  <a:rPr lang="it-IT" dirty="0"/>
                  <a:t> </a:t>
                </a:r>
                <a:r>
                  <a:rPr lang="it-IT" dirty="0" err="1"/>
                  <a:t>it</a:t>
                </a:r>
                <a:r>
                  <a:rPr lang="it-IT" dirty="0"/>
                  <a:t> can </a:t>
                </a:r>
                <a:r>
                  <a:rPr lang="it-IT" dirty="0" err="1"/>
                  <a:t>only</a:t>
                </a:r>
                <a:r>
                  <a:rPr lang="it-IT" dirty="0"/>
                  <a:t> be </a:t>
                </a:r>
                <a:r>
                  <a:rPr lang="it-IT" dirty="0" err="1"/>
                  <a:t>genereted</a:t>
                </a:r>
                <a:r>
                  <a:rPr lang="it-IT" dirty="0"/>
                  <a:t> by the bottom machine. </a:t>
                </a:r>
              </a:p>
              <a:p>
                <a:pPr marL="0" lvl="0" indent="0">
                  <a:buNone/>
                </a:pPr>
                <a:r>
                  <a:rPr lang="it-IT" dirty="0"/>
                  <a:t>																		(continue</a:t>
                </a:r>
                <a:r>
                  <a:rPr lang="it-IT" dirty="0" smtClean="0"/>
                  <a:t>)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  <a:blipFill rotWithShape="0">
                <a:blip r:embed="rId2"/>
                <a:stretch>
                  <a:fillRect l="-1511" t="-11400" b="-102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ccia a destra 3"/>
          <p:cNvSpPr/>
          <p:nvPr/>
        </p:nvSpPr>
        <p:spPr>
          <a:xfrm>
            <a:off x="11139920" y="5602622"/>
            <a:ext cx="380075" cy="327547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 dirty="0" err="1"/>
              <a:t>Proof</a:t>
            </a:r>
            <a:r>
              <a:rPr lang="it-IT" dirty="0"/>
              <a:t> of </a:t>
            </a:r>
            <a:r>
              <a:rPr lang="it-IT" dirty="0" err="1"/>
              <a:t>correctness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</p:spPr>
            <p:txBody>
              <a:bodyPr/>
              <a:lstStyle/>
              <a:p>
                <a:pPr lvl="0"/>
                <a:r>
                  <a:rPr lang="it-IT" dirty="0" smtClean="0"/>
                  <a:t>Makeover</a:t>
                </a:r>
                <a:r>
                  <a:rPr lang="it-IT" dirty="0"/>
                  <a:t>, the bottom machine </a:t>
                </a:r>
                <a:r>
                  <a:rPr lang="it-IT" dirty="0" err="1"/>
                  <a:t>simply</a:t>
                </a:r>
                <a:r>
                  <a:rPr lang="it-IT" dirty="0"/>
                  <a:t> </a:t>
                </a:r>
                <a:r>
                  <a:rPr lang="it-IT" dirty="0" err="1"/>
                  <a:t>cycles</a:t>
                </a:r>
                <a:r>
                  <a:rPr lang="it-IT" dirty="0"/>
                  <a:t> </a:t>
                </a:r>
                <a:r>
                  <a:rPr lang="it-IT" dirty="0" err="1"/>
                  <a:t>among</a:t>
                </a:r>
                <a:r>
                  <a:rPr lang="it-IT" dirty="0"/>
                  <a:t>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labels</a:t>
                </a:r>
                <a:r>
                  <a:rPr lang="it-IT" dirty="0"/>
                  <a:t>. </a:t>
                </a:r>
                <a:r>
                  <a:rPr lang="it-IT" dirty="0" err="1"/>
                  <a:t>Since</a:t>
                </a:r>
                <a:r>
                  <a:rPr lang="it-IT" dirty="0"/>
                  <a:t>, from lemma(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dirty="0"/>
                  <a:t>), the bottom machine </a:t>
                </a:r>
                <a:r>
                  <a:rPr lang="it-IT" dirty="0" err="1"/>
                  <a:t>moves</a:t>
                </a:r>
                <a:r>
                  <a:rPr lang="it-IT" dirty="0"/>
                  <a:t> </a:t>
                </a:r>
                <a:r>
                  <a:rPr lang="it-IT" dirty="0" err="1"/>
                  <a:t>after</a:t>
                </a:r>
                <a:r>
                  <a:rPr lang="it-IT" dirty="0"/>
                  <a:t> some finite </a:t>
                </a:r>
                <a:r>
                  <a:rPr lang="it-IT" dirty="0" err="1"/>
                  <a:t>number</a:t>
                </a:r>
                <a:r>
                  <a:rPr lang="it-IT" dirty="0"/>
                  <a:t> of </a:t>
                </a:r>
                <a:r>
                  <a:rPr lang="it-IT" dirty="0" err="1"/>
                  <a:t>moves</a:t>
                </a:r>
                <a:r>
                  <a:rPr lang="it-IT" dirty="0"/>
                  <a:t> by </a:t>
                </a:r>
                <a:r>
                  <a:rPr lang="it-IT" dirty="0" err="1"/>
                  <a:t>normal</a:t>
                </a:r>
                <a:r>
                  <a:rPr lang="it-IT" dirty="0"/>
                  <a:t> </a:t>
                </a:r>
                <a:r>
                  <a:rPr lang="it-IT" dirty="0" err="1"/>
                  <a:t>machines</a:t>
                </a:r>
                <a:r>
                  <a:rPr lang="it-IT" dirty="0"/>
                  <a:t>,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get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the bottom machine </a:t>
                </a:r>
                <a:r>
                  <a:rPr lang="it-IT" dirty="0" err="1"/>
                  <a:t>will</a:t>
                </a:r>
                <a:r>
                  <a:rPr lang="it-IT" dirty="0"/>
                  <a:t> </a:t>
                </a:r>
                <a:r>
                  <a:rPr lang="it-IT" dirty="0" err="1"/>
                  <a:t>eventually</a:t>
                </a:r>
                <a:r>
                  <a:rPr lang="it-IT" dirty="0"/>
                  <a:t> </a:t>
                </a:r>
                <a:r>
                  <a:rPr lang="it-IT" dirty="0" err="1"/>
                  <a:t>get</a:t>
                </a:r>
                <a:r>
                  <a:rPr lang="it-IT" dirty="0"/>
                  <a:t> the </a:t>
                </a:r>
                <a:r>
                  <a:rPr lang="it-IT" dirty="0" err="1"/>
                  <a:t>missing</a:t>
                </a:r>
                <a:r>
                  <a:rPr lang="it-IT" dirty="0"/>
                  <a:t> </a:t>
                </a:r>
                <a:r>
                  <a:rPr lang="it-IT" dirty="0" err="1"/>
                  <a:t>label</a:t>
                </a:r>
                <a:r>
                  <a:rPr lang="it-IT" dirty="0"/>
                  <a:t>. </a:t>
                </a:r>
              </a:p>
              <a:p>
                <a:pPr lvl="0"/>
                <a:endParaRPr lang="it-IT" dirty="0"/>
              </a:p>
              <a:p>
                <a:pPr lvl="0"/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𝑳𝒆𝒎𝒎𝒂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it-IT" b="1" i="0" dirty="0" smtClean="0">
                    <a:latin typeface="Corbel" panose="020B0503020204020204" pitchFamily="34" charset="0"/>
                  </a:rPr>
                  <a:t>If the system is in illegal state, then </a:t>
                </a:r>
                <a:r>
                  <a:rPr lang="it-IT" b="1" i="0" dirty="0" err="1" smtClean="0">
                    <a:latin typeface="Corbel" panose="020B0503020204020204" pitchFamily="34" charset="0"/>
                  </a:rPr>
                  <a:t>within</a:t>
                </a:r>
                <a:r>
                  <a:rPr lang="it-IT" b="1" i="0" dirty="0" smtClean="0">
                    <a:latin typeface="Corbel" panose="020B0503020204020204" pitchFamily="34" charset="0"/>
                  </a:rPr>
                  <a:t>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b="1" i="0" dirty="0" smtClean="0">
                    <a:latin typeface="Corbel" panose="020B0503020204020204" pitchFamily="34" charset="0"/>
                  </a:rPr>
                  <a:t>) moves it reaches a legal state</a:t>
                </a:r>
                <a:endParaRPr lang="it-IT" b="1" dirty="0">
                  <a:latin typeface="Corbel" panose="020B0503020204020204" pitchFamily="34" charset="0"/>
                </a:endParaRPr>
              </a:p>
              <a:p>
                <a:pPr lvl="0"/>
                <a:r>
                  <a:rPr lang="it-IT" dirty="0" err="1"/>
                  <a:t>Proof</a:t>
                </a:r>
                <a:r>
                  <a:rPr lang="it-IT" dirty="0"/>
                  <a:t>: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easy to </a:t>
                </a:r>
                <a:r>
                  <a:rPr lang="it-IT" dirty="0" err="1"/>
                  <a:t>see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once the bottom machine </a:t>
                </a:r>
                <a:r>
                  <a:rPr lang="it-IT" dirty="0" err="1"/>
                  <a:t>gets</a:t>
                </a:r>
                <a:r>
                  <a:rPr lang="it-IT" dirty="0"/>
                  <a:t> the </a:t>
                </a:r>
                <a:r>
                  <a:rPr lang="it-IT" dirty="0" err="1"/>
                  <a:t>unique</a:t>
                </a:r>
                <a:r>
                  <a:rPr lang="it-IT" dirty="0"/>
                  <a:t> </a:t>
                </a:r>
                <a:r>
                  <a:rPr lang="it-IT" dirty="0" err="1"/>
                  <a:t>label</a:t>
                </a:r>
                <a:r>
                  <a:rPr lang="it-IT" dirty="0"/>
                  <a:t>, the </a:t>
                </a:r>
                <a:r>
                  <a:rPr lang="it-IT" dirty="0" err="1"/>
                  <a:t>system</a:t>
                </a:r>
                <a:r>
                  <a:rPr lang="it-IT" dirty="0"/>
                  <a:t> </a:t>
                </a:r>
                <a:r>
                  <a:rPr lang="it-IT" dirty="0" err="1"/>
                  <a:t>stabilizes</a:t>
                </a:r>
                <a:r>
                  <a:rPr lang="it-IT" dirty="0"/>
                  <a:t> in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it-IT" dirty="0" err="1"/>
                  <a:t>moves</a:t>
                </a:r>
                <a:r>
                  <a:rPr lang="it-IT" dirty="0"/>
                  <a:t>.                                 (</a:t>
                </a:r>
                <a:r>
                  <a:rPr lang="it-IT" dirty="0" smtClean="0"/>
                  <a:t>continue)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  <a:blipFill rotWithShape="0">
                <a:blip r:embed="rId2"/>
                <a:stretch>
                  <a:fillRect l="-1511" r="-1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/>
          <p:cNvSpPr/>
          <p:nvPr/>
        </p:nvSpPr>
        <p:spPr>
          <a:xfrm>
            <a:off x="3657601" y="2892297"/>
            <a:ext cx="191063" cy="191063"/>
          </a:xfrm>
          <a:prstGeom prst="rect">
            <a:avLst/>
          </a:pr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9897973" y="5084007"/>
            <a:ext cx="380075" cy="327547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 dirty="0" err="1"/>
              <a:t>Proof</a:t>
            </a:r>
            <a:r>
              <a:rPr lang="it-IT" dirty="0"/>
              <a:t> of </a:t>
            </a:r>
            <a:r>
              <a:rPr lang="it-IT" dirty="0" err="1"/>
              <a:t>correctness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</p:spPr>
            <p:txBody>
              <a:bodyPr/>
              <a:lstStyle/>
              <a:p>
                <a:pPr lvl="0"/>
                <a:r>
                  <a:rPr lang="it-IT" dirty="0" smtClean="0"/>
                  <a:t>The bottom machine can </a:t>
                </a:r>
                <a:r>
                  <a:rPr lang="it-IT" dirty="0" err="1"/>
                  <a:t>move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:r>
                  <a:rPr lang="it-IT" dirty="0" err="1"/>
                  <a:t>most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times</a:t>
                </a:r>
                <a:r>
                  <a:rPr lang="it-IT" dirty="0"/>
                  <a:t> </a:t>
                </a:r>
                <a:r>
                  <a:rPr lang="it-IT" dirty="0" err="1"/>
                  <a:t>before</a:t>
                </a:r>
                <a:r>
                  <a:rPr lang="it-IT" dirty="0"/>
                  <a:t>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acquires</a:t>
                </a:r>
                <a:r>
                  <a:rPr lang="it-IT" dirty="0"/>
                  <a:t> the </a:t>
                </a:r>
                <a:r>
                  <a:rPr lang="it-IT" dirty="0" err="1"/>
                  <a:t>missing</a:t>
                </a:r>
                <a:r>
                  <a:rPr lang="it-IT" dirty="0"/>
                  <a:t> </a:t>
                </a:r>
                <a:r>
                  <a:rPr lang="it-IT" dirty="0" err="1" smtClean="0"/>
                  <a:t>label</a:t>
                </a:r>
                <a:r>
                  <a:rPr lang="it-IT" dirty="0" smtClean="0"/>
                  <a:t>. </a:t>
                </a:r>
                <a:r>
                  <a:rPr lang="it-IT" dirty="0"/>
                  <a:t>Machine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therefore</a:t>
                </a:r>
                <a:r>
                  <a:rPr lang="it-IT" dirty="0"/>
                  <a:t> can </a:t>
                </a:r>
                <a:r>
                  <a:rPr lang="it-IT" dirty="0" err="1"/>
                  <a:t>move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:r>
                  <a:rPr lang="it-IT" dirty="0" err="1"/>
                  <a:t>most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times</a:t>
                </a:r>
                <a:r>
                  <a:rPr lang="it-IT" dirty="0"/>
                  <a:t> </a:t>
                </a:r>
                <a:r>
                  <a:rPr lang="it-IT" dirty="0" err="1"/>
                  <a:t>before</a:t>
                </a:r>
                <a:r>
                  <a:rPr lang="it-IT" dirty="0"/>
                  <a:t> the bottom </a:t>
                </a:r>
                <a:r>
                  <a:rPr lang="it-IT" dirty="0" err="1"/>
                  <a:t>acquires</a:t>
                </a:r>
                <a:r>
                  <a:rPr lang="it-IT" dirty="0"/>
                  <a:t> the </a:t>
                </a:r>
                <a:r>
                  <a:rPr lang="it-IT" dirty="0" err="1"/>
                  <a:t>label</a:t>
                </a:r>
                <a:r>
                  <a:rPr lang="it-IT" dirty="0"/>
                  <a:t>. </a:t>
                </a:r>
                <a:r>
                  <a:rPr lang="it-IT" dirty="0" err="1"/>
                  <a:t>Similarly</a:t>
                </a:r>
                <a:r>
                  <a:rPr lang="it-IT" dirty="0"/>
                  <a:t>, machine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dirty="0"/>
                  <a:t> can </a:t>
                </a:r>
                <a:r>
                  <a:rPr lang="it-IT" dirty="0" err="1"/>
                  <a:t>move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:r>
                  <a:rPr lang="it-IT" dirty="0" err="1"/>
                  <a:t>most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times</a:t>
                </a:r>
                <a:r>
                  <a:rPr lang="it-IT" dirty="0"/>
                  <a:t> </a:t>
                </a:r>
                <a:r>
                  <a:rPr lang="it-IT" dirty="0" err="1"/>
                  <a:t>before</a:t>
                </a:r>
                <a:r>
                  <a:rPr lang="it-IT" dirty="0"/>
                  <a:t> the bottom </a:t>
                </a:r>
                <a:r>
                  <a:rPr lang="it-IT" dirty="0" err="1"/>
                  <a:t>gets</a:t>
                </a:r>
                <a:r>
                  <a:rPr lang="it-IT" dirty="0"/>
                  <a:t> the </a:t>
                </a:r>
                <a:r>
                  <a:rPr lang="it-IT" dirty="0" err="1" smtClean="0"/>
                  <a:t>label</a:t>
                </a:r>
                <a:r>
                  <a:rPr lang="it-IT" dirty="0" smtClean="0"/>
                  <a:t>.</a:t>
                </a:r>
                <a:endParaRPr lang="it-IT" dirty="0"/>
              </a:p>
              <a:p>
                <a:pPr lvl="0"/>
                <a:r>
                  <a:rPr lang="it-IT" dirty="0"/>
                  <a:t>By </a:t>
                </a:r>
                <a:r>
                  <a:rPr lang="it-IT" dirty="0" err="1"/>
                  <a:t>adding</a:t>
                </a:r>
                <a:r>
                  <a:rPr lang="it-IT" dirty="0"/>
                  <a:t> up </a:t>
                </a:r>
                <a:r>
                  <a:rPr lang="it-IT" dirty="0" err="1"/>
                  <a:t>all</a:t>
                </a:r>
                <a:r>
                  <a:rPr lang="it-IT" dirty="0"/>
                  <a:t> the </a:t>
                </a:r>
                <a:r>
                  <a:rPr lang="it-IT" dirty="0" err="1"/>
                  <a:t>moves</a:t>
                </a:r>
                <a:r>
                  <a:rPr lang="it-IT" dirty="0"/>
                  <a:t>,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get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+1)+…+(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−1)= 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b="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it-IT" dirty="0" err="1"/>
                  <a:t>moves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997" y="1434903"/>
                <a:ext cx="10079998" cy="4219315"/>
              </a:xfrm>
              <a:blipFill rotWithShape="0">
                <a:blip r:embed="rId2"/>
                <a:stretch>
                  <a:fillRect l="-1511" r="-12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/>
          <p:cNvSpPr/>
          <p:nvPr/>
        </p:nvSpPr>
        <p:spPr>
          <a:xfrm>
            <a:off x="3712191" y="4461795"/>
            <a:ext cx="191063" cy="191063"/>
          </a:xfrm>
          <a:prstGeom prst="rect">
            <a:avLst/>
          </a:pr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References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39996" y="1434903"/>
            <a:ext cx="12508015" cy="4219315"/>
          </a:xfrm>
        </p:spPr>
        <p:txBody>
          <a:bodyPr/>
          <a:lstStyle/>
          <a:p>
            <a:r>
              <a:rPr lang="it-IT" dirty="0" smtClean="0"/>
              <a:t>[1] Self-</a:t>
            </a:r>
            <a:r>
              <a:rPr lang="it-IT" dirty="0" err="1" smtClean="0"/>
              <a:t>Stabilizing</a:t>
            </a:r>
            <a:r>
              <a:rPr lang="it-IT" dirty="0" smtClean="0"/>
              <a:t> System in </a:t>
            </a:r>
            <a:r>
              <a:rPr lang="it-IT" dirty="0" err="1" smtClean="0"/>
              <a:t>Spite</a:t>
            </a:r>
            <a:r>
              <a:rPr lang="it-IT" dirty="0" smtClean="0"/>
              <a:t> of Distributed Control, E.W. </a:t>
            </a:r>
            <a:r>
              <a:rPr lang="it-IT" dirty="0" err="1" smtClean="0"/>
              <a:t>Dijkstra</a:t>
            </a:r>
            <a:r>
              <a:rPr lang="it-IT" dirty="0" smtClean="0"/>
              <a:t> </a:t>
            </a:r>
          </a:p>
          <a:p>
            <a:r>
              <a:rPr lang="it-IT" dirty="0" smtClean="0"/>
              <a:t>[2] </a:t>
            </a:r>
            <a:r>
              <a:rPr lang="it-IT" dirty="0" err="1" smtClean="0"/>
              <a:t>cap</a:t>
            </a:r>
            <a:r>
              <a:rPr lang="it-IT" dirty="0"/>
              <a:t> </a:t>
            </a:r>
            <a:r>
              <a:rPr lang="it-IT" dirty="0" smtClean="0"/>
              <a:t>23, 82.130.102.95/</a:t>
            </a:r>
            <a:r>
              <a:rPr lang="it-IT" dirty="0" err="1" smtClean="0"/>
              <a:t>lectures</a:t>
            </a:r>
            <a:r>
              <a:rPr lang="it-IT" dirty="0" smtClean="0"/>
              <a:t>/ss06/</a:t>
            </a:r>
            <a:r>
              <a:rPr lang="it-IT" dirty="0" err="1" smtClean="0"/>
              <a:t>distcomp</a:t>
            </a:r>
            <a:r>
              <a:rPr lang="it-IT" dirty="0" smtClean="0"/>
              <a:t>/</a:t>
            </a:r>
            <a:r>
              <a:rPr lang="it-IT" dirty="0" err="1" smtClean="0"/>
              <a:t>lecture</a:t>
            </a:r>
            <a:r>
              <a:rPr lang="it-IT" dirty="0" smtClean="0"/>
              <a:t>/self_stabilization.pdf</a:t>
            </a:r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Introduction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09355" y="1391360"/>
            <a:ext cx="10079998" cy="4219315"/>
          </a:xfrm>
        </p:spPr>
        <p:txBody>
          <a:bodyPr/>
          <a:lstStyle/>
          <a:p>
            <a:pPr lvl="0"/>
            <a:r>
              <a:rPr lang="it-IT"/>
              <a:t>The synchronization task of processes in a distributed-system can be viewed as keeping  the system in a legitimate state.</a:t>
            </a:r>
          </a:p>
          <a:p>
            <a:pPr lvl="0"/>
            <a:r>
              <a:rPr lang="it-IT"/>
              <a:t>If there is a shared memory, every process can access it by mutex.In this scenario the current state of system is stored in the shared memory .</a:t>
            </a:r>
          </a:p>
          <a:p>
            <a:pPr lvl="0"/>
            <a:r>
              <a:rPr lang="en-US"/>
              <a:t>If there isn’t a shared memory, then every process must have some distributed variables and each process can only exchange information with its neighbors.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it-IT"/>
              <a:t>THANK YOU!!!!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Introduction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39997" y="1434903"/>
            <a:ext cx="10079998" cy="4219315"/>
          </a:xfrm>
        </p:spPr>
        <p:txBody>
          <a:bodyPr/>
          <a:lstStyle/>
          <a:p>
            <a:pPr lvl="0"/>
            <a:r>
              <a:rPr lang="en-US"/>
              <a:t>In our presentation we discuss the second case, in particular we consider ring topology which is a connected graph in which the majority of the edge are missing.</a:t>
            </a:r>
          </a:p>
          <a:p>
            <a:pPr lvl="0"/>
            <a:r>
              <a:rPr lang="it-IT"/>
              <a:t>What’s the problem?</a:t>
            </a:r>
          </a:p>
          <a:p>
            <a:pPr lvl="1">
              <a:buFont typeface="Wingdings" pitchFamily="2"/>
              <a:buChar char="§"/>
            </a:pPr>
            <a:r>
              <a:rPr lang="it-IT"/>
              <a:t>Each process  only knows the state of its neighbors;</a:t>
            </a:r>
          </a:p>
          <a:p>
            <a:pPr lvl="1">
              <a:buFont typeface="Wingdings" pitchFamily="2"/>
              <a:buChar char="§"/>
            </a:pPr>
            <a:r>
              <a:rPr lang="en-US"/>
              <a:t>The behavior of a process is influenced only by a part of the total system state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 dirty="0" err="1" smtClean="0"/>
              <a:t>Assumptions</a:t>
            </a:r>
            <a:endParaRPr lang="it-IT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39997" y="1434903"/>
            <a:ext cx="10079998" cy="4219315"/>
          </a:xfrm>
        </p:spPr>
        <p:txBody>
          <a:bodyPr/>
          <a:lstStyle/>
          <a:p>
            <a:pPr lvl="0"/>
            <a:r>
              <a:rPr lang="it-IT"/>
              <a:t>In each node there is a finite state machine</a:t>
            </a:r>
          </a:p>
          <a:p>
            <a:pPr lvl="0"/>
            <a:r>
              <a:rPr lang="it-IT"/>
              <a:t>Each machine has one or more «privileges»</a:t>
            </a:r>
          </a:p>
          <a:p>
            <a:pPr lvl="0"/>
            <a:r>
              <a:rPr lang="it-IT"/>
              <a:t>Privilege is defined such as boolean function, where its input is the state of the machine and the states of its neighbors.</a:t>
            </a:r>
          </a:p>
          <a:p>
            <a:pPr lvl="0"/>
            <a:r>
              <a:rPr lang="it-IT"/>
              <a:t>The result of the function is «True»  if the privilege is present, false otherwise</a:t>
            </a:r>
          </a:p>
          <a:p>
            <a:pPr lvl="0"/>
            <a:r>
              <a:rPr lang="it-IT"/>
              <a:t>There is a central daemon that can select one of the present privileges</a:t>
            </a:r>
          </a:p>
          <a:p>
            <a:pPr lvl="0"/>
            <a:r>
              <a:rPr lang="it-IT"/>
              <a:t>We don’t know how the daemon works</a:t>
            </a:r>
          </a:p>
        </p:txBody>
      </p:sp>
    </p:spTree>
    <p:extLst>
      <p:ext uri="{BB962C8B-B14F-4D97-AF65-F5344CB8AC3E}">
        <p14:creationId xmlns:p14="http://schemas.microsoft.com/office/powerpoint/2010/main" val="14728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How the system works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39997" y="1434903"/>
            <a:ext cx="10079998" cy="4219315"/>
          </a:xfrm>
        </p:spPr>
        <p:txBody>
          <a:bodyPr/>
          <a:lstStyle/>
          <a:p>
            <a:pPr lvl="0"/>
            <a:r>
              <a:rPr lang="it-IT"/>
              <a:t>The machine that has the selected privilege will make its «move»</a:t>
            </a:r>
          </a:p>
          <a:p>
            <a:pPr lvl="0"/>
            <a:r>
              <a:rPr lang="en-US"/>
              <a:t>After its move, the machine will be in a new state, which it depends on its old state and the states of its neighbors</a:t>
            </a:r>
          </a:p>
          <a:p>
            <a:pPr lvl="0"/>
            <a:r>
              <a:rPr lang="en-US"/>
              <a:t>After completion of the move the daemon will select a new privilege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it-IT"/>
              <a:t>Formal Definition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Legitimate state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39997" y="1434903"/>
            <a:ext cx="10079998" cy="4219315"/>
          </a:xfrm>
        </p:spPr>
        <p:txBody>
          <a:bodyPr/>
          <a:lstStyle/>
          <a:p>
            <a:pPr lvl="0"/>
            <a:r>
              <a:rPr lang="it-IT"/>
              <a:t>What is a «legitimate state»?</a:t>
            </a:r>
          </a:p>
          <a:p>
            <a:pPr lvl="0"/>
            <a:r>
              <a:rPr lang="en-US"/>
              <a:t>The system is in a legitimate state when it satisfies the following properties:</a:t>
            </a:r>
            <a:endParaRPr lang="it-IT"/>
          </a:p>
          <a:p>
            <a:pPr marL="914400" lvl="1" indent="-457200">
              <a:buFont typeface="Calibri Light"/>
              <a:buAutoNum type="arabicPeriod"/>
            </a:pPr>
            <a:r>
              <a:rPr lang="it-IT"/>
              <a:t>In each legitimate state one or more privileges will be present;</a:t>
            </a:r>
          </a:p>
          <a:p>
            <a:pPr marL="914400" lvl="1" indent="-457200">
              <a:buFont typeface="Calibri Light"/>
              <a:buAutoNum type="arabicPeriod"/>
            </a:pPr>
            <a:r>
              <a:rPr lang="it-IT"/>
              <a:t>In each legitimate state each possible move will bring the system again in a legitimate state ;</a:t>
            </a:r>
          </a:p>
          <a:p>
            <a:pPr marL="914400" lvl="1" indent="-457200">
              <a:buFont typeface="Calibri Light"/>
              <a:buAutoNum type="arabicPeriod"/>
            </a:pPr>
            <a:r>
              <a:rPr lang="it-IT"/>
              <a:t>Each privilege must be present in at least one legitimate state</a:t>
            </a:r>
          </a:p>
          <a:p>
            <a:pPr marL="914400" lvl="1" indent="-457200">
              <a:buFont typeface="Calibri Light"/>
              <a:buAutoNum type="arabicPeriod"/>
            </a:pPr>
            <a:r>
              <a:rPr lang="it-IT"/>
              <a:t>For any pair of legitimate states there exists a sequence of moves transferring the system from the one into the other</a:t>
            </a:r>
          </a:p>
          <a:p>
            <a:pPr lvl="0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470638" y="193432"/>
            <a:ext cx="10018715" cy="1030455"/>
          </a:xfrm>
        </p:spPr>
        <p:txBody>
          <a:bodyPr/>
          <a:lstStyle/>
          <a:p>
            <a:pPr lvl="0"/>
            <a:r>
              <a:rPr lang="it-IT"/>
              <a:t>Self-stabilizing System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39997" y="1434903"/>
            <a:ext cx="10079998" cy="4219315"/>
          </a:xfrm>
        </p:spPr>
        <p:txBody>
          <a:bodyPr/>
          <a:lstStyle/>
          <a:p>
            <a:pPr lvl="0"/>
            <a:r>
              <a:rPr lang="it-IT" dirty="0" err="1"/>
              <a:t>We</a:t>
            </a:r>
            <a:r>
              <a:rPr lang="it-IT" dirty="0"/>
              <a:t> call  </a:t>
            </a:r>
            <a:r>
              <a:rPr lang="it-IT" dirty="0"/>
              <a:t>the </a:t>
            </a:r>
            <a:r>
              <a:rPr lang="it-IT" dirty="0" err="1"/>
              <a:t>system</a:t>
            </a:r>
            <a:r>
              <a:rPr lang="it-IT" dirty="0"/>
              <a:t> self-</a:t>
            </a:r>
            <a:r>
              <a:rPr lang="it-IT" dirty="0" err="1"/>
              <a:t>stabilizing</a:t>
            </a:r>
            <a:r>
              <a:rPr lang="it-IT" dirty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/>
              <a:t>and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, </a:t>
            </a:r>
            <a:r>
              <a:rPr lang="it-IT" dirty="0" err="1"/>
              <a:t>regardless</a:t>
            </a:r>
            <a:r>
              <a:rPr lang="it-IT" dirty="0"/>
              <a:t> of the </a:t>
            </a:r>
            <a:r>
              <a:rPr lang="it-IT" dirty="0" err="1"/>
              <a:t>initial</a:t>
            </a:r>
            <a:r>
              <a:rPr lang="it-IT" dirty="0"/>
              <a:t> state and </a:t>
            </a:r>
            <a:r>
              <a:rPr lang="it-IT" dirty="0" err="1"/>
              <a:t>regardless</a:t>
            </a:r>
            <a:r>
              <a:rPr lang="it-IT" dirty="0"/>
              <a:t> of the </a:t>
            </a:r>
            <a:r>
              <a:rPr lang="it-IT" dirty="0" err="1"/>
              <a:t>privilege</a:t>
            </a:r>
            <a:r>
              <a:rPr lang="it-IT" dirty="0"/>
              <a:t> </a:t>
            </a:r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time for 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move</a:t>
            </a:r>
            <a:r>
              <a:rPr lang="it-IT" dirty="0"/>
              <a:t>,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privilege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be </a:t>
            </a:r>
            <a:r>
              <a:rPr lang="it-IT" dirty="0" err="1"/>
              <a:t>present</a:t>
            </a:r>
            <a:r>
              <a:rPr lang="it-IT" dirty="0"/>
              <a:t> and the </a:t>
            </a:r>
            <a:r>
              <a:rPr lang="it-IT" dirty="0" err="1"/>
              <a:t>system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guaranteed</a:t>
            </a:r>
            <a:r>
              <a:rPr lang="it-IT" dirty="0"/>
              <a:t> to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itself</a:t>
            </a:r>
            <a:r>
              <a:rPr lang="it-IT" dirty="0"/>
              <a:t> in a </a:t>
            </a:r>
            <a:r>
              <a:rPr lang="it-IT" dirty="0" err="1"/>
              <a:t>legitimate</a:t>
            </a:r>
            <a:r>
              <a:rPr lang="it-IT" dirty="0"/>
              <a:t> state </a:t>
            </a:r>
            <a:r>
              <a:rPr lang="it-IT" dirty="0" err="1"/>
              <a:t>after</a:t>
            </a:r>
            <a:r>
              <a:rPr lang="it-IT" dirty="0"/>
              <a:t> a finite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moves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llas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TM03457496%5b%5bfn=Parallasse%5d%5d</Template>
  <TotalTime>1475</TotalTime>
  <Words>1891</Words>
  <Application>Microsoft Office PowerPoint</Application>
  <PresentationFormat>Widescreen</PresentationFormat>
  <Paragraphs>331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Corbel</vt:lpstr>
      <vt:lpstr>Wingdings</vt:lpstr>
      <vt:lpstr>Parallasse</vt:lpstr>
      <vt:lpstr>Self-Stabilizing Systems</vt:lpstr>
      <vt:lpstr>Topics</vt:lpstr>
      <vt:lpstr>Introduction</vt:lpstr>
      <vt:lpstr>Introduction</vt:lpstr>
      <vt:lpstr>Assumptions</vt:lpstr>
      <vt:lpstr>How the system works</vt:lpstr>
      <vt:lpstr>Formal Definition</vt:lpstr>
      <vt:lpstr>Legitimate state</vt:lpstr>
      <vt:lpstr>Self-stabilizing System</vt:lpstr>
      <vt:lpstr>Dijkstra’s Approach</vt:lpstr>
      <vt:lpstr>Dijkstra assumptions</vt:lpstr>
      <vt:lpstr>Dijkstra assumptions</vt:lpstr>
      <vt:lpstr>Solution with K-state machines (K&gt;N)</vt:lpstr>
      <vt:lpstr>Example for K&gt;N</vt:lpstr>
      <vt:lpstr>Solution with 4-state machines</vt:lpstr>
      <vt:lpstr>Example 4-state machines</vt:lpstr>
      <vt:lpstr>Example 4-state machines</vt:lpstr>
      <vt:lpstr>Solution with 3-state machines</vt:lpstr>
      <vt:lpstr>Example 3-state machines</vt:lpstr>
      <vt:lpstr>Presentazione standard di PowerPoint</vt:lpstr>
      <vt:lpstr>Mutual Exclusion with      K-State machines</vt:lpstr>
      <vt:lpstr>Introduction</vt:lpstr>
      <vt:lpstr>Assumptions</vt:lpstr>
      <vt:lpstr>Proof of correctness</vt:lpstr>
      <vt:lpstr>Proof of correctness</vt:lpstr>
      <vt:lpstr>Proof of correctness</vt:lpstr>
      <vt:lpstr>Proof of correctness</vt:lpstr>
      <vt:lpstr>Proof of correctness</vt:lpstr>
      <vt:lpstr>References</vt:lpstr>
      <vt:lpstr>THANK YOU!!!!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Self-Stabilizing Systems</dc:title>
  <dc:creator>giuseppe di lena</dc:creator>
  <cp:lastModifiedBy>giuseppe di lena</cp:lastModifiedBy>
  <cp:revision>131</cp:revision>
  <dcterms:created xsi:type="dcterms:W3CDTF">2016-01-13T14:16:41Z</dcterms:created>
  <dcterms:modified xsi:type="dcterms:W3CDTF">2016-01-19T08:50:49Z</dcterms:modified>
</cp:coreProperties>
</file>